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510" r:id="rId2"/>
    <p:sldId id="311" r:id="rId3"/>
    <p:sldId id="487" r:id="rId4"/>
    <p:sldId id="488" r:id="rId5"/>
    <p:sldId id="489" r:id="rId6"/>
    <p:sldId id="490" r:id="rId7"/>
    <p:sldId id="511" r:id="rId8"/>
    <p:sldId id="512" r:id="rId9"/>
    <p:sldId id="492" r:id="rId10"/>
    <p:sldId id="493" r:id="rId11"/>
    <p:sldId id="494" r:id="rId12"/>
    <p:sldId id="495" r:id="rId13"/>
    <p:sldId id="499" r:id="rId14"/>
    <p:sldId id="500" r:id="rId15"/>
    <p:sldId id="498" r:id="rId16"/>
    <p:sldId id="502" r:id="rId17"/>
    <p:sldId id="503" r:id="rId18"/>
    <p:sldId id="504" r:id="rId19"/>
    <p:sldId id="505" r:id="rId20"/>
    <p:sldId id="506" r:id="rId21"/>
    <p:sldId id="508" r:id="rId22"/>
    <p:sldId id="509" r:id="rId23"/>
    <p:sldId id="486" r:id="rId24"/>
    <p:sldId id="496" r:id="rId25"/>
    <p:sldId id="497" r:id="rId2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060" autoAdjust="0"/>
    <p:restoredTop sz="97994" autoAdjust="0"/>
  </p:normalViewPr>
  <p:slideViewPr>
    <p:cSldViewPr>
      <p:cViewPr>
        <p:scale>
          <a:sx n="75" d="100"/>
          <a:sy n="75" d="100"/>
        </p:scale>
        <p:origin x="-1662" y="-12"/>
      </p:cViewPr>
      <p:guideLst>
        <p:guide orient="horz" pos="2160"/>
        <p:guide pos="2880"/>
      </p:guideLst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987DFB-B141-4E75-BE8D-353E8E31974E}" type="datetimeFigureOut">
              <a:rPr lang="ko-KR" altLang="en-US" smtClean="0"/>
              <a:pPr/>
              <a:t>2015-10-18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570C6-4ADE-407A-AF71-BDB145A7AE5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541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E570C6-4ADE-407A-AF71-BDB145A7AE55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14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6256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3"/>
          <p:cNvSpPr>
            <a:spLocks noChangeArrowheads="1"/>
          </p:cNvSpPr>
          <p:nvPr userDrawn="1"/>
        </p:nvSpPr>
        <p:spPr bwMode="auto">
          <a:xfrm>
            <a:off x="4179887" y="6689551"/>
            <a:ext cx="784225" cy="12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96888" indent="-39688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95363" indent="-80963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492250" indent="-12065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990725" indent="-161925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 defTabSz="1043056" fontAlgn="auto">
              <a:spcBef>
                <a:spcPts val="0"/>
              </a:spcBef>
              <a:spcAft>
                <a:spcPts val="0"/>
              </a:spcAft>
              <a:defRPr/>
            </a:pPr>
            <a:fld id="{3E49EFF5-EEDB-421E-BD74-EBA095F67761}" type="slidenum">
              <a:rPr lang="en-US" altLang="ko-KR" sz="78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  <a:cs typeface="Times New Roman" pitchFamily="18" charset="0"/>
              </a:rPr>
              <a:pPr algn="ctr" defTabSz="1043056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altLang="ko-KR" sz="78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  <a:ea typeface="+mn-ea"/>
              <a:cs typeface="Times New Roman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1" hangingPunct="1">
        <a:spcBef>
          <a:spcPct val="0"/>
        </a:spcBef>
        <a:buNone/>
        <a:defRPr sz="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229"/>
          <p:cNvSpPr txBox="1">
            <a:spLocks noChangeArrowheads="1"/>
          </p:cNvSpPr>
          <p:nvPr/>
        </p:nvSpPr>
        <p:spPr bwMode="auto">
          <a:xfrm>
            <a:off x="662354" y="2497139"/>
            <a:ext cx="8129954" cy="90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Joonggu Storyboard </a:t>
            </a:r>
            <a:r>
              <a:rPr lang="en-US" altLang="ko-KR" sz="20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User App</a:t>
            </a:r>
            <a:endParaRPr lang="en-US" altLang="ko-KR" sz="20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4" name="Group 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2176527"/>
              </p:ext>
            </p:extLst>
          </p:nvPr>
        </p:nvGraphicFramePr>
        <p:xfrm>
          <a:off x="4870939" y="4143375"/>
          <a:ext cx="3789485" cy="922392"/>
        </p:xfrm>
        <a:graphic>
          <a:graphicData uri="http://schemas.openxmlformats.org/drawingml/2006/table">
            <a:tbl>
              <a:tblPr/>
              <a:tblGrid>
                <a:gridCol w="925197"/>
                <a:gridCol w="1114619"/>
                <a:gridCol w="808892"/>
                <a:gridCol w="940777"/>
              </a:tblGrid>
              <a:tr h="230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문서 버전</a:t>
                      </a:r>
                    </a:p>
                  </a:txBody>
                  <a:tcPr marL="99692" marR="83077" marT="46719" marB="46719" anchor="ctr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v.1.0</a:t>
                      </a:r>
                    </a:p>
                  </a:txBody>
                  <a:tcPr marL="66462" marR="83077" marT="46719" marB="46719" anchor="ctr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30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문서 구분</a:t>
                      </a:r>
                    </a:p>
                  </a:txBody>
                  <a:tcPr marL="99692" marR="83077" marT="46719" marB="46719" anchor="ctr" horzOverflow="overflow">
                    <a:lnL cap="flat"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스토리보드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6462" marR="83077" marT="46719" marB="46719" anchor="ctr" horzOverflow="overflow">
                    <a:lnL>
                      <a:noFill/>
                    </a:lnL>
                    <a:lnR cap="flat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30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작성자</a:t>
                      </a:r>
                    </a:p>
                  </a:txBody>
                  <a:tcPr marL="99692" marR="83077" marT="46719" marB="46719" anchor="ctr" horzOverflow="overflow">
                    <a:lnL cap="flat"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기획팀</a:t>
                      </a:r>
                    </a:p>
                  </a:txBody>
                  <a:tcPr marL="66462" marR="83077" marT="46719" marB="46719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확인자</a:t>
                      </a:r>
                    </a:p>
                  </a:txBody>
                  <a:tcPr marL="99692" marR="83077" marT="46719" marB="46719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이다훈</a:t>
                      </a: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6462" marR="83077" marT="46719" marB="46719" anchor="ctr" horzOverflow="overflow">
                    <a:lnL>
                      <a:noFill/>
                    </a:lnL>
                    <a:lnR cap="flat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0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9692" marR="83077" marT="46719" marB="46719" anchor="ctr" horzOverflow="overflow">
                    <a:lnL cap="flat"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6462" marR="83077" marT="46719" marB="46719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9692" marR="83077" marT="46719" marB="46719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6462" marR="83077" marT="46719" marB="46719" anchor="ctr" horzOverflow="overflow">
                    <a:lnL>
                      <a:noFill/>
                    </a:lnL>
                    <a:lnR cap="flat"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579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8221241"/>
              </p:ext>
            </p:extLst>
          </p:nvPr>
        </p:nvGraphicFramePr>
        <p:xfrm>
          <a:off x="3803626" y="0"/>
          <a:ext cx="5304878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9321"/>
                <a:gridCol w="624498"/>
                <a:gridCol w="928393"/>
                <a:gridCol w="1148325"/>
                <a:gridCol w="1009879"/>
                <a:gridCol w="664462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area_store_detail2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업체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편의정보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4235899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- It shows the related pictures of each item.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Pictures of a company, Check other pictures by touching left/right arrow.</a:t>
                      </a:r>
                      <a:endParaRPr lang="ko-KR" altLang="en-US" sz="1200" baseline="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88" y="143166"/>
            <a:ext cx="3589973" cy="638217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1" name="타원 60"/>
          <p:cNvSpPr/>
          <p:nvPr/>
        </p:nvSpPr>
        <p:spPr>
          <a:xfrm>
            <a:off x="323528" y="234888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58099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386878"/>
              </p:ext>
            </p:extLst>
          </p:nvPr>
        </p:nvGraphicFramePr>
        <p:xfrm>
          <a:off x="3803626" y="0"/>
          <a:ext cx="5304878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9321"/>
                <a:gridCol w="624498"/>
                <a:gridCol w="928393"/>
                <a:gridCol w="1148325"/>
                <a:gridCol w="1009879"/>
                <a:gridCol w="664462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area_store_detail3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업체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한줄평가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3187666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It sends an alert window “Log on to My Page” if touched when not logged in.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If touched when logged in, it changes the current page to the Write page.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area_store_detail3_create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- It shows the latest grades, the number of evaluators, and each one-line review.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- 10 reviews are exposed and another 10 are exposed when the scroll bar reaches the bottom.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73" y="14710"/>
            <a:ext cx="3720109" cy="661353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1" name="타원 60"/>
          <p:cNvSpPr/>
          <p:nvPr/>
        </p:nvSpPr>
        <p:spPr>
          <a:xfrm>
            <a:off x="323528" y="180131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73" name="타원 72"/>
          <p:cNvSpPr/>
          <p:nvPr/>
        </p:nvSpPr>
        <p:spPr>
          <a:xfrm>
            <a:off x="143528" y="314147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72633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071453"/>
              </p:ext>
            </p:extLst>
          </p:nvPr>
        </p:nvGraphicFramePr>
        <p:xfrm>
          <a:off x="3803626" y="0"/>
          <a:ext cx="5331998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7250"/>
                <a:gridCol w="624498"/>
                <a:gridCol w="679450"/>
                <a:gridCol w="1517650"/>
                <a:gridCol w="1009879"/>
                <a:gridCol w="643271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area_store_detail3&gt;create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업체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한줄평가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작성</a:t>
                      </a: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0" marR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8453854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It goes back when touched. – [area_store_detail3]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Grades can be changed by touching.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 box for entering one-line review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A keypad is fixed at the bottom.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Complete button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An alert window pops up if touching the button while either a grade or a review is not completely entered. – “Enter a grade and a review completely”</a:t>
                      </a:r>
                      <a:r>
                        <a:rPr lang="en-US" altLang="ko-KR" sz="1200" baseline="0" dirty="0" smtClean="0"/>
                        <a:t/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If all items are entered, touching the button after entering the relevant information moves the current screen to the one-line review screen.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en-US" altLang="ko-KR" sz="1200" baseline="0" dirty="0" smtClean="0"/>
                        <a:t>– [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area_store_detail3</a:t>
                      </a:r>
                      <a:r>
                        <a:rPr lang="en-US" altLang="ko-KR" sz="1200" baseline="0" dirty="0" smtClean="0"/>
                        <a:t>]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86892"/>
            <a:ext cx="3662133" cy="651046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5" name="타원 84"/>
          <p:cNvSpPr/>
          <p:nvPr/>
        </p:nvSpPr>
        <p:spPr>
          <a:xfrm>
            <a:off x="41779" y="37382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86" name="타원 85"/>
          <p:cNvSpPr/>
          <p:nvPr/>
        </p:nvSpPr>
        <p:spPr>
          <a:xfrm>
            <a:off x="215835" y="155555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87" name="타원 86"/>
          <p:cNvSpPr/>
          <p:nvPr/>
        </p:nvSpPr>
        <p:spPr>
          <a:xfrm>
            <a:off x="136934" y="250097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88" name="타원 87"/>
          <p:cNvSpPr/>
          <p:nvPr/>
        </p:nvSpPr>
        <p:spPr>
          <a:xfrm>
            <a:off x="149035" y="42622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89" name="타원 88"/>
          <p:cNvSpPr/>
          <p:nvPr/>
        </p:nvSpPr>
        <p:spPr>
          <a:xfrm>
            <a:off x="2917972" y="53125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5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42897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079912"/>
              </p:ext>
            </p:extLst>
          </p:nvPr>
        </p:nvGraphicFramePr>
        <p:xfrm>
          <a:off x="3803626" y="0"/>
          <a:ext cx="5340375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907814"/>
                <a:gridCol w="1009802"/>
                <a:gridCol w="51816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map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179546"/>
              </p:ext>
            </p:extLst>
          </p:nvPr>
        </p:nvGraphicFramePr>
        <p:xfrm>
          <a:off x="3803626" y="489601"/>
          <a:ext cx="5340374" cy="5961568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Select Region button. Default setting sends a pop-up window for region selection when touching Jung-</a:t>
                      </a:r>
                      <a:r>
                        <a:rPr lang="en-US" altLang="ko-KR" sz="1200" b="0" u="none" baseline="0" dirty="0" err="1" smtClean="0">
                          <a:latin typeface="+mn-lt"/>
                          <a:ea typeface="+mn-ea"/>
                        </a:rPr>
                        <a:t>gu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Category selection menu. Only the pins of the relevant category are displayed below when touched.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Default setting displays every icon blurrily. All contents are displayed as a pin on a map at this state. 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Touching a specific icon makes the relevant text and icon bold and only the pins including all bold lettered accessibility information are exposed. (AND concept)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Current Location button. Touching this button changes the location to the current location and displays the current location as a dot.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Touching each pin displays the information of the relevant company.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Touching the company information, except Road View button,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shows the detailed information of the relevant company. - </a:t>
                      </a:r>
                      <a:r>
                        <a:rPr lang="en-US" altLang="ko-KR" sz="1200" baseline="0" dirty="0" smtClean="0"/>
                        <a:t>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area_store_detail1</a:t>
                      </a:r>
                      <a:r>
                        <a:rPr lang="en-US" altLang="ko-KR" sz="1200" baseline="0" dirty="0" smtClean="0"/>
                        <a:t>]</a:t>
                      </a:r>
                      <a:endParaRPr lang="en-US" altLang="ko-KR" sz="1200" b="0" u="none" baseline="0" dirty="0" smtClean="0">
                        <a:latin typeface="+mn-lt"/>
                        <a:ea typeface="+mn-ea"/>
                      </a:endParaRP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Enlarge/Reduce Map 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(Map can be enlarged and reduced by gathering and spreading two fingers)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Road View button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Touching this button runs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 and shows the relevant pin selected on it. It is for activating Road View immediately after touching Road View button on the current screen.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In case of a device without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Map, it runs Google Play and sends a download screen to install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-1613"/>
            <a:ext cx="2578429" cy="684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1" name="타원 40"/>
          <p:cNvSpPr/>
          <p:nvPr/>
        </p:nvSpPr>
        <p:spPr>
          <a:xfrm>
            <a:off x="780508" y="22344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42" name="타원 41"/>
          <p:cNvSpPr/>
          <p:nvPr/>
        </p:nvSpPr>
        <p:spPr>
          <a:xfrm>
            <a:off x="377544" y="65549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43" name="타원 42"/>
          <p:cNvSpPr/>
          <p:nvPr/>
        </p:nvSpPr>
        <p:spPr>
          <a:xfrm>
            <a:off x="377544" y="118283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58" name="타원 57"/>
          <p:cNvSpPr/>
          <p:nvPr/>
        </p:nvSpPr>
        <p:spPr>
          <a:xfrm>
            <a:off x="2580708" y="469840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60" name="타원 59"/>
          <p:cNvSpPr/>
          <p:nvPr/>
        </p:nvSpPr>
        <p:spPr>
          <a:xfrm>
            <a:off x="2490708" y="533229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  <p:sp>
        <p:nvSpPr>
          <p:cNvPr id="59" name="타원 58"/>
          <p:cNvSpPr/>
          <p:nvPr/>
        </p:nvSpPr>
        <p:spPr>
          <a:xfrm>
            <a:off x="761886" y="260011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5</a:t>
            </a:r>
            <a:endParaRPr lang="ko-KR" altLang="en-US" sz="800" dirty="0"/>
          </a:p>
        </p:txBody>
      </p:sp>
      <p:sp>
        <p:nvSpPr>
          <p:cNvPr id="69" name="타원 68"/>
          <p:cNvSpPr/>
          <p:nvPr/>
        </p:nvSpPr>
        <p:spPr>
          <a:xfrm>
            <a:off x="2220668" y="313355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7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046292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364749"/>
              </p:ext>
            </p:extLst>
          </p:nvPr>
        </p:nvGraphicFramePr>
        <p:xfrm>
          <a:off x="3803626" y="0"/>
          <a:ext cx="5304878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1033780"/>
                <a:gridCol w="1009802"/>
                <a:gridCol w="356702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map_category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지역선택팝업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779712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When user selects a desired region from a pop-up window, the pop-up window disappears.</a:t>
                      </a:r>
                      <a:br>
                        <a:rPr lang="en-US" altLang="ko-KR" sz="1200" baseline="0" dirty="0" smtClean="0"/>
                      </a:br>
                      <a:endParaRPr lang="en-US" altLang="ko-KR" sz="1200" b="0" u="none" baseline="0" dirty="0" smtClean="0"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0"/>
            <a:ext cx="2578429" cy="684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8" name="타원 77"/>
          <p:cNvSpPr/>
          <p:nvPr/>
        </p:nvSpPr>
        <p:spPr>
          <a:xfrm>
            <a:off x="755576" y="72872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27286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8593565"/>
              </p:ext>
            </p:extLst>
          </p:nvPr>
        </p:nvGraphicFramePr>
        <p:xfrm>
          <a:off x="3803626" y="0"/>
          <a:ext cx="5340375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907814"/>
                <a:gridCol w="1009802"/>
                <a:gridCol w="51816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intro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소개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49368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Necessity of contents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Introduction of Jung-</a:t>
                      </a:r>
                      <a:r>
                        <a:rPr lang="en-US" altLang="ko-KR" sz="1200" b="0" u="none" baseline="0" dirty="0" err="1" smtClean="0">
                          <a:latin typeface="+mn-lt"/>
                          <a:ea typeface="+mn-ea"/>
                        </a:rPr>
                        <a:t>gu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err="1" smtClean="0">
                          <a:latin typeface="+mn-lt"/>
                          <a:ea typeface="+mn-ea"/>
                        </a:rPr>
                        <a:t>Gilbut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 Disabled Self-support Center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Homepage address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437456" y="968028"/>
            <a:ext cx="2934000" cy="3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LOGO</a:t>
            </a:r>
            <a:endParaRPr lang="ko-KR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pic>
        <p:nvPicPr>
          <p:cNvPr id="1026" name="Picture 2" descr="http://www.vestteknikk.no/images/search_butto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2887" y="1004028"/>
            <a:ext cx="288000" cy="2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직사각형 31"/>
          <p:cNvSpPr/>
          <p:nvPr/>
        </p:nvSpPr>
        <p:spPr>
          <a:xfrm>
            <a:off x="437456" y="1341091"/>
            <a:ext cx="2932538" cy="3923141"/>
          </a:xfrm>
          <a:prstGeom prst="rect">
            <a:avLst/>
          </a:prstGeom>
          <a:solidFill>
            <a:schemeClr val="bg1">
              <a:lumMod val="65000"/>
              <a:alpha val="80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ko-KR" altLang="en-US" sz="1400" b="1" dirty="0" smtClean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길벗 소개 컨텐츠</a:t>
            </a:r>
            <a:endParaRPr lang="ko-KR" altLang="en-US" sz="14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503568" y="14488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13" name="직사각형 12"/>
          <p:cNvSpPr/>
          <p:nvPr/>
        </p:nvSpPr>
        <p:spPr>
          <a:xfrm>
            <a:off x="1176239" y="5264314"/>
            <a:ext cx="734400" cy="5868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지도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37456" y="5264232"/>
            <a:ext cx="734400" cy="5868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리스트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634860" y="5264232"/>
            <a:ext cx="734400" cy="5868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itchFamily="50" charset="-127"/>
                <a:ea typeface="맑은 고딕" pitchFamily="50" charset="-127"/>
              </a:rPr>
              <a:t>마이</a:t>
            </a:r>
            <a:endParaRPr lang="en-US" altLang="ko-KR" sz="1000" dirty="0" smtClean="0">
              <a:solidFill>
                <a:prstClr val="black">
                  <a:lumMod val="50000"/>
                  <a:lumOff val="50000"/>
                </a:prst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sz="10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itchFamily="50" charset="-127"/>
                <a:ea typeface="맑은 고딕" pitchFamily="50" charset="-127"/>
              </a:rPr>
              <a:t>페이지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901334" y="5264232"/>
            <a:ext cx="734400" cy="58680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길벗</a:t>
            </a:r>
            <a:endParaRPr lang="en-US" altLang="ko-KR" sz="10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sz="10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소개</a:t>
            </a:r>
          </a:p>
        </p:txBody>
      </p:sp>
    </p:spTree>
    <p:extLst>
      <p:ext uri="{BB962C8B-B14F-4D97-AF65-F5344CB8AC3E}">
        <p14:creationId xmlns:p14="http://schemas.microsoft.com/office/powerpoint/2010/main" val="100061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1711989"/>
              </p:ext>
            </p:extLst>
          </p:nvPr>
        </p:nvGraphicFramePr>
        <p:xfrm>
          <a:off x="3803626" y="0"/>
          <a:ext cx="5340375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907814"/>
                <a:gridCol w="1009802"/>
                <a:gridCol w="51816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mypage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마이페이지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비로그인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858024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My Page when not logged in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to a Log In screen when touched. – [mypage_login]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to a Member Join screen when touched.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[mypage_join]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to a Notice screen when touched.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[mypage_notice]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to a Setting screen when touched. – [mypage_setting]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437456" y="968028"/>
            <a:ext cx="2934000" cy="3600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LOGO</a:t>
            </a:r>
            <a:endParaRPr lang="ko-KR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560460" y="1431336"/>
            <a:ext cx="2687992" cy="241995"/>
            <a:chOff x="547139" y="1471513"/>
            <a:chExt cx="2687992" cy="241995"/>
          </a:xfrm>
        </p:grpSpPr>
        <p:sp>
          <p:nvSpPr>
            <p:cNvPr id="11" name="Button"/>
            <p:cNvSpPr>
              <a:spLocks/>
            </p:cNvSpPr>
            <p:nvPr/>
          </p:nvSpPr>
          <p:spPr bwMode="auto">
            <a:xfrm>
              <a:off x="547139" y="1471513"/>
              <a:ext cx="2687992" cy="241995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2880" rIns="64008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로그인</a:t>
              </a: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" name="Icon"/>
            <p:cNvSpPr>
              <a:spLocks noChangeAspect="1"/>
            </p:cNvSpPr>
            <p:nvPr>
              <p:custDataLst>
                <p:tags r:id="rId4"/>
              </p:custDataLst>
            </p:nvPr>
          </p:nvSpPr>
          <p:spPr bwMode="auto">
            <a:xfrm flipH="1">
              <a:off x="3115547" y="1542809"/>
              <a:ext cx="48572" cy="99402"/>
            </a:xfrm>
            <a:custGeom>
              <a:avLst/>
              <a:gdLst>
                <a:gd name="T0" fmla="*/ 186 w 186"/>
                <a:gd name="T1" fmla="*/ 389 h 389"/>
                <a:gd name="T2" fmla="*/ 0 w 186"/>
                <a:gd name="T3" fmla="*/ 195 h 389"/>
                <a:gd name="T4" fmla="*/ 186 w 186"/>
                <a:gd name="T5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6" h="389">
                  <a:moveTo>
                    <a:pt x="186" y="389"/>
                  </a:moveTo>
                  <a:lnTo>
                    <a:pt x="0" y="195"/>
                  </a:lnTo>
                  <a:lnTo>
                    <a:pt x="186" y="0"/>
                  </a:lnTo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560460" y="1856241"/>
            <a:ext cx="2687992" cy="241995"/>
            <a:chOff x="547139" y="1471513"/>
            <a:chExt cx="2687992" cy="241995"/>
          </a:xfrm>
        </p:grpSpPr>
        <p:sp>
          <p:nvSpPr>
            <p:cNvPr id="15" name="Button"/>
            <p:cNvSpPr>
              <a:spLocks/>
            </p:cNvSpPr>
            <p:nvPr/>
          </p:nvSpPr>
          <p:spPr bwMode="auto">
            <a:xfrm>
              <a:off x="547139" y="1471513"/>
              <a:ext cx="2687992" cy="241995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2880" rIns="64008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회원가입</a:t>
              </a: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" name="Icon"/>
            <p:cNvSpPr>
              <a:spLocks noChangeAspect="1"/>
            </p:cNvSpPr>
            <p:nvPr>
              <p:custDataLst>
                <p:tags r:id="rId3"/>
              </p:custDataLst>
            </p:nvPr>
          </p:nvSpPr>
          <p:spPr bwMode="auto">
            <a:xfrm flipH="1">
              <a:off x="3115547" y="1542809"/>
              <a:ext cx="48572" cy="99402"/>
            </a:xfrm>
            <a:custGeom>
              <a:avLst/>
              <a:gdLst>
                <a:gd name="T0" fmla="*/ 186 w 186"/>
                <a:gd name="T1" fmla="*/ 389 h 389"/>
                <a:gd name="T2" fmla="*/ 0 w 186"/>
                <a:gd name="T3" fmla="*/ 195 h 389"/>
                <a:gd name="T4" fmla="*/ 186 w 186"/>
                <a:gd name="T5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6" h="389">
                  <a:moveTo>
                    <a:pt x="186" y="389"/>
                  </a:moveTo>
                  <a:lnTo>
                    <a:pt x="0" y="195"/>
                  </a:lnTo>
                  <a:lnTo>
                    <a:pt x="186" y="0"/>
                  </a:lnTo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60460" y="2277583"/>
            <a:ext cx="2687992" cy="241995"/>
            <a:chOff x="547139" y="1471513"/>
            <a:chExt cx="2687992" cy="241995"/>
          </a:xfrm>
        </p:grpSpPr>
        <p:sp>
          <p:nvSpPr>
            <p:cNvPr id="20" name="Button"/>
            <p:cNvSpPr>
              <a:spLocks/>
            </p:cNvSpPr>
            <p:nvPr/>
          </p:nvSpPr>
          <p:spPr bwMode="auto">
            <a:xfrm>
              <a:off x="547139" y="1471513"/>
              <a:ext cx="2687992" cy="241995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2880" rIns="64008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dirty="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공지사항</a:t>
              </a: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Icon"/>
            <p:cNvSpPr>
              <a:spLocks noChangeAspect="1"/>
            </p:cNvSpPr>
            <p:nvPr>
              <p:custDataLst>
                <p:tags r:id="rId2"/>
              </p:custDataLst>
            </p:nvPr>
          </p:nvSpPr>
          <p:spPr bwMode="auto">
            <a:xfrm flipH="1">
              <a:off x="3115547" y="1542809"/>
              <a:ext cx="48572" cy="99402"/>
            </a:xfrm>
            <a:custGeom>
              <a:avLst/>
              <a:gdLst>
                <a:gd name="T0" fmla="*/ 186 w 186"/>
                <a:gd name="T1" fmla="*/ 389 h 389"/>
                <a:gd name="T2" fmla="*/ 0 w 186"/>
                <a:gd name="T3" fmla="*/ 195 h 389"/>
                <a:gd name="T4" fmla="*/ 186 w 186"/>
                <a:gd name="T5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6" h="389">
                  <a:moveTo>
                    <a:pt x="186" y="389"/>
                  </a:moveTo>
                  <a:lnTo>
                    <a:pt x="0" y="195"/>
                  </a:lnTo>
                  <a:lnTo>
                    <a:pt x="186" y="0"/>
                  </a:lnTo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2" name="타원 21"/>
          <p:cNvSpPr/>
          <p:nvPr/>
        </p:nvSpPr>
        <p:spPr>
          <a:xfrm>
            <a:off x="395536" y="134076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23" name="타원 22"/>
          <p:cNvSpPr/>
          <p:nvPr/>
        </p:nvSpPr>
        <p:spPr>
          <a:xfrm>
            <a:off x="395536" y="180884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24" name="타원 23"/>
          <p:cNvSpPr/>
          <p:nvPr/>
        </p:nvSpPr>
        <p:spPr>
          <a:xfrm>
            <a:off x="395536" y="224088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grpSp>
        <p:nvGrpSpPr>
          <p:cNvPr id="25" name="그룹 24"/>
          <p:cNvGrpSpPr/>
          <p:nvPr/>
        </p:nvGrpSpPr>
        <p:grpSpPr>
          <a:xfrm>
            <a:off x="560460" y="2660907"/>
            <a:ext cx="2687992" cy="241995"/>
            <a:chOff x="547139" y="1471513"/>
            <a:chExt cx="2687992" cy="241995"/>
          </a:xfrm>
        </p:grpSpPr>
        <p:sp>
          <p:nvSpPr>
            <p:cNvPr id="26" name="Button"/>
            <p:cNvSpPr>
              <a:spLocks/>
            </p:cNvSpPr>
            <p:nvPr/>
          </p:nvSpPr>
          <p:spPr bwMode="auto">
            <a:xfrm>
              <a:off x="547139" y="1471513"/>
              <a:ext cx="2687992" cy="241995"/>
            </a:xfrm>
            <a:prstGeom prst="roundRect">
              <a:avLst>
                <a:gd name="adj" fmla="val 8776"/>
              </a:avLst>
            </a:prstGeom>
            <a:solidFill>
              <a:srgbClr val="FFFFFF"/>
            </a:solidFill>
            <a:ln w="6350" cap="flat" cmpd="sng" algn="ctr">
              <a:solidFill>
                <a:srgbClr val="80808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82880" rIns="64008" rtlCol="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900" smtClean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설정</a:t>
              </a:r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7" name="Icon"/>
            <p:cNvSpPr>
              <a:spLocks noChangeAspect="1"/>
            </p:cNvSpPr>
            <p:nvPr>
              <p:custDataLst>
                <p:tags r:id="rId1"/>
              </p:custDataLst>
            </p:nvPr>
          </p:nvSpPr>
          <p:spPr bwMode="auto">
            <a:xfrm flipH="1">
              <a:off x="3115547" y="1542809"/>
              <a:ext cx="48572" cy="99402"/>
            </a:xfrm>
            <a:custGeom>
              <a:avLst/>
              <a:gdLst>
                <a:gd name="T0" fmla="*/ 186 w 186"/>
                <a:gd name="T1" fmla="*/ 389 h 389"/>
                <a:gd name="T2" fmla="*/ 0 w 186"/>
                <a:gd name="T3" fmla="*/ 195 h 389"/>
                <a:gd name="T4" fmla="*/ 186 w 186"/>
                <a:gd name="T5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6" h="389">
                  <a:moveTo>
                    <a:pt x="186" y="389"/>
                  </a:moveTo>
                  <a:lnTo>
                    <a:pt x="0" y="195"/>
                  </a:lnTo>
                  <a:lnTo>
                    <a:pt x="186" y="0"/>
                  </a:lnTo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28" name="타원 27"/>
          <p:cNvSpPr/>
          <p:nvPr/>
        </p:nvSpPr>
        <p:spPr>
          <a:xfrm>
            <a:off x="395536" y="262421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29" name="직사각형 28"/>
          <p:cNvSpPr/>
          <p:nvPr/>
        </p:nvSpPr>
        <p:spPr>
          <a:xfrm>
            <a:off x="1176239" y="5264314"/>
            <a:ext cx="734400" cy="5868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지도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437456" y="5264232"/>
            <a:ext cx="734400" cy="5868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리스트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2634860" y="5264232"/>
            <a:ext cx="734400" cy="58680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마이</a:t>
            </a:r>
            <a:endParaRPr lang="en-US" altLang="ko-KR" sz="1000" b="1" dirty="0">
              <a:solidFill>
                <a:schemeClr val="bg1"/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sz="1000" b="1" dirty="0"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</a:rPr>
              <a:t>페이지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1901334" y="5264232"/>
            <a:ext cx="734400" cy="5868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itchFamily="50" charset="-127"/>
                <a:ea typeface="맑은 고딕" pitchFamily="50" charset="-127"/>
              </a:rPr>
              <a:t>길벗</a:t>
            </a:r>
            <a:endParaRPr lang="en-US" altLang="ko-KR" sz="1000" dirty="0" smtClean="0">
              <a:solidFill>
                <a:prstClr val="black">
                  <a:lumMod val="50000"/>
                  <a:lumOff val="50000"/>
                </a:prstClr>
              </a:solidFill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sz="10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itchFamily="50" charset="-127"/>
                <a:ea typeface="맑은 고딕" pitchFamily="50" charset="-127"/>
              </a:rPr>
              <a:t>소</a:t>
            </a:r>
            <a:r>
              <a:rPr lang="ko-KR" altLang="en-US" sz="1000" dirty="0">
                <a:solidFill>
                  <a:prstClr val="black">
                    <a:lumMod val="50000"/>
                    <a:lumOff val="50000"/>
                  </a:prstClr>
                </a:solidFill>
                <a:latin typeface="맑은 고딕" pitchFamily="50" charset="-127"/>
                <a:ea typeface="맑은 고딕" pitchFamily="50" charset="-127"/>
              </a:rPr>
              <a:t>개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1615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5997827"/>
              </p:ext>
            </p:extLst>
          </p:nvPr>
        </p:nvGraphicFramePr>
        <p:xfrm>
          <a:off x="3803626" y="0"/>
          <a:ext cx="5340375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907814"/>
                <a:gridCol w="1009802"/>
                <a:gridCol w="51816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mypage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마이페이지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로그인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482225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My Page after logging in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It displays My Page when not logged in after logging out the page when touched.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</a:t>
                      </a:r>
                      <a:r>
                        <a:rPr lang="en-US" altLang="ko-KR" sz="1200" b="0" u="none" baseline="0" dirty="0" err="1" smtClean="0">
                          <a:latin typeface="+mn-lt"/>
                          <a:ea typeface="+mn-ea"/>
                        </a:rPr>
                        <a:t>mypage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to a My Scrap screen when touched. – [mypage_scrap]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to a Notice screen when touched. – [mypage_notice]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to a Setting screen when touched.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[mypage_setting]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205" y="307001"/>
            <a:ext cx="3424091" cy="60872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타원 21"/>
          <p:cNvSpPr/>
          <p:nvPr/>
        </p:nvSpPr>
        <p:spPr>
          <a:xfrm>
            <a:off x="143528" y="12687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23" name="타원 22"/>
          <p:cNvSpPr/>
          <p:nvPr/>
        </p:nvSpPr>
        <p:spPr>
          <a:xfrm>
            <a:off x="143528" y="195285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24" name="타원 23"/>
          <p:cNvSpPr/>
          <p:nvPr/>
        </p:nvSpPr>
        <p:spPr>
          <a:xfrm>
            <a:off x="143528" y="279366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28" name="타원 27"/>
          <p:cNvSpPr/>
          <p:nvPr/>
        </p:nvSpPr>
        <p:spPr>
          <a:xfrm>
            <a:off x="143528" y="353703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161729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414532"/>
              </p:ext>
            </p:extLst>
          </p:nvPr>
        </p:nvGraphicFramePr>
        <p:xfrm>
          <a:off x="3803626" y="0"/>
          <a:ext cx="5397174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862330"/>
                <a:gridCol w="1030605"/>
                <a:gridCol w="1009802"/>
                <a:gridCol w="51816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mypage_login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마이페이지</a:t>
                      </a:r>
                      <a:r>
                        <a:rPr lang="en-US" altLang="ko-KR" sz="1000" b="0" kern="1200" baseline="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로그인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553344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It goes back when touched.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en-US" altLang="ko-KR" sz="1200" baseline="0" dirty="0" smtClean="0"/>
                        <a:t>–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My Page when not logged in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en-US" altLang="ko-KR" sz="1200" baseline="0" dirty="0" smtClean="0"/>
                        <a:t>– [mypage]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A box for entering an ID address. It hides “ID” as entered. 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A box for entering a password. It hides “Password Address” as entered.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- If ID and PW are incorrect, an alert window pops up.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(“Confirm your ID and PW once again.”)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If ID and PW are correct, it allows user to log in and goes to My Page. - [mypage]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/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Once user is logged in, the system has the user stay logged in automatically.</a:t>
                      </a:r>
                      <a:endParaRPr lang="en-US" altLang="ko-KR" sz="1200" baseline="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60648"/>
            <a:ext cx="3497727" cy="621818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타원 32"/>
          <p:cNvSpPr/>
          <p:nvPr/>
        </p:nvSpPr>
        <p:spPr>
          <a:xfrm>
            <a:off x="357923" y="2222888"/>
            <a:ext cx="180000" cy="198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34" name="타원 33"/>
          <p:cNvSpPr/>
          <p:nvPr/>
        </p:nvSpPr>
        <p:spPr>
          <a:xfrm>
            <a:off x="462448" y="3171739"/>
            <a:ext cx="180000" cy="198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32" name="타원 31"/>
          <p:cNvSpPr/>
          <p:nvPr/>
        </p:nvSpPr>
        <p:spPr>
          <a:xfrm>
            <a:off x="179512" y="54868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41" name="타원 40"/>
          <p:cNvSpPr/>
          <p:nvPr/>
        </p:nvSpPr>
        <p:spPr>
          <a:xfrm>
            <a:off x="359552" y="1646824"/>
            <a:ext cx="180000" cy="198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33716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874370"/>
              </p:ext>
            </p:extLst>
          </p:nvPr>
        </p:nvGraphicFramePr>
        <p:xfrm>
          <a:off x="3803626" y="0"/>
          <a:ext cx="5320974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862330"/>
                <a:gridCol w="954405"/>
                <a:gridCol w="1009802"/>
                <a:gridCol w="51816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mypage_join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마이페이지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회원가입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982266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100" baseline="0" dirty="0" smtClean="0"/>
                        <a:t>It goes back when touched.</a:t>
                      </a:r>
                      <a:r>
                        <a:rPr lang="ko-KR" altLang="en-US" sz="1100" baseline="0" dirty="0" smtClean="0"/>
                        <a:t> </a:t>
                      </a:r>
                      <a:r>
                        <a:rPr lang="en-US" altLang="ko-KR" sz="1100" baseline="0" dirty="0" smtClean="0"/>
                        <a:t>– </a:t>
                      </a: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My Page when not logged in</a:t>
                      </a:r>
                      <a:r>
                        <a:rPr lang="ko-KR" altLang="en-US" sz="1100" baseline="0" dirty="0" smtClean="0"/>
                        <a:t>  </a:t>
                      </a:r>
                      <a:r>
                        <a:rPr lang="en-US" altLang="ko-KR" sz="1100" baseline="0" dirty="0" smtClean="0"/>
                        <a:t>– [mypage]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100" baseline="0" dirty="0" smtClean="0"/>
                        <a:t>A box for entering an ID address. It hides “ID” as entered. 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100" baseline="0" dirty="0" smtClean="0"/>
                        <a:t>A box for entering a password. It hides “Password Address” as entered.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100" baseline="0" dirty="0" smtClean="0"/>
                        <a:t>A box for confirming a password. It hides “Password Confirmation” as entered.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Check box</a:t>
                      </a:r>
                      <a:r>
                        <a:rPr lang="ko-KR" altLang="en-US" sz="1100" b="0" u="none" baseline="0" dirty="0" smtClean="0">
                          <a:latin typeface="+mn-lt"/>
                          <a:ea typeface="+mn-ea"/>
                        </a:rPr>
                        <a:t/>
                      </a:r>
                      <a:br>
                        <a:rPr lang="ko-KR" altLang="en-US" sz="11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- A link is inserted for “User’s Agreement” and “Policy on the Treatment of Personal Information”</a:t>
                      </a:r>
                      <a:r>
                        <a:rPr lang="ko-KR" altLang="en-US" sz="1100" b="0" u="none" baseline="0" dirty="0" smtClean="0">
                          <a:latin typeface="+mn-lt"/>
                          <a:ea typeface="+mn-ea"/>
                        </a:rPr>
                        <a:t/>
                      </a:r>
                      <a:br>
                        <a:rPr lang="ko-KR" altLang="en-US" sz="11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- Selecting User’s Agreement displays User’s Agreement on a new window.</a:t>
                      </a:r>
                      <a:r>
                        <a:rPr lang="ko-KR" altLang="en-US" sz="1100" b="0" u="none" baseline="0" dirty="0" smtClean="0">
                          <a:latin typeface="+mn-lt"/>
                          <a:ea typeface="+mn-ea"/>
                        </a:rPr>
                        <a:t/>
                      </a:r>
                      <a:br>
                        <a:rPr lang="ko-KR" altLang="en-US" sz="11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- Selecting Policy on the Treatment of Personal Information displays Policy on the Treatment of Personal Information on a new window.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- Join button</a:t>
                      </a:r>
                      <a:b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- If ID, Password, and Password Confirmation are not completely filled in, an alert window pops up. (“Enter both ID and PW.”)</a:t>
                      </a:r>
                      <a:b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- If User’s Agreement has not been checked, an alert window pops up. (“Agree to User’s Agreement”)</a:t>
                      </a:r>
                      <a:b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- </a:t>
                      </a:r>
                      <a:r>
                        <a:rPr lang="en-US" altLang="ko-KR" sz="1100" baseline="0" dirty="0" smtClean="0"/>
                        <a:t>If there are any other problems, a window that confirms that the user has successfully  joined as a member  (“You have become a member”) and the user is automatically logged in and the screen changes to My Page. - [</a:t>
                      </a:r>
                      <a:r>
                        <a:rPr lang="en-US" altLang="ko-KR" sz="1100" baseline="0" dirty="0" err="1" smtClean="0"/>
                        <a:t>mypage</a:t>
                      </a:r>
                      <a:r>
                        <a:rPr lang="en-US" altLang="ko-KR" sz="1100" baseline="0" dirty="0" smtClean="0"/>
                        <a:t>] </a:t>
                      </a:r>
                      <a:br>
                        <a:rPr lang="en-US" altLang="ko-KR" sz="1100" baseline="0" dirty="0" smtClean="0"/>
                      </a:br>
                      <a:r>
                        <a:rPr lang="en-US" altLang="ko-KR" sz="1100" b="0" u="none" baseline="0" dirty="0" smtClean="0">
                          <a:latin typeface="+mn-lt"/>
                          <a:ea typeface="+mn-ea"/>
                        </a:rPr>
                        <a:t>- User gets to be logged in automatically once joined as a member, the user will stay logged in afterwards.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50" y="216700"/>
            <a:ext cx="3603711" cy="6406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타원 31"/>
          <p:cNvSpPr/>
          <p:nvPr/>
        </p:nvSpPr>
        <p:spPr>
          <a:xfrm>
            <a:off x="129928" y="54868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28" name="타원 27"/>
          <p:cNvSpPr/>
          <p:nvPr/>
        </p:nvSpPr>
        <p:spPr>
          <a:xfrm>
            <a:off x="254391" y="230860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42" name="타원 41"/>
          <p:cNvSpPr/>
          <p:nvPr/>
        </p:nvSpPr>
        <p:spPr>
          <a:xfrm>
            <a:off x="254391" y="291130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43" name="타원 42"/>
          <p:cNvSpPr/>
          <p:nvPr/>
        </p:nvSpPr>
        <p:spPr>
          <a:xfrm>
            <a:off x="254391" y="436510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  <p:sp>
        <p:nvSpPr>
          <p:cNvPr id="47" name="타원 46"/>
          <p:cNvSpPr/>
          <p:nvPr/>
        </p:nvSpPr>
        <p:spPr>
          <a:xfrm>
            <a:off x="155610" y="364502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5</a:t>
            </a:r>
            <a:endParaRPr lang="ko-KR" altLang="en-US" sz="800" dirty="0"/>
          </a:p>
        </p:txBody>
      </p:sp>
      <p:sp>
        <p:nvSpPr>
          <p:cNvPr id="26" name="타원 25"/>
          <p:cNvSpPr/>
          <p:nvPr/>
        </p:nvSpPr>
        <p:spPr>
          <a:xfrm>
            <a:off x="254391" y="167379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428798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Group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8864154"/>
              </p:ext>
            </p:extLst>
          </p:nvPr>
        </p:nvGraphicFramePr>
        <p:xfrm>
          <a:off x="457200" y="871538"/>
          <a:ext cx="8229600" cy="2300288"/>
        </p:xfrm>
        <a:graphic>
          <a:graphicData uri="http://schemas.openxmlformats.org/drawingml/2006/table">
            <a:tbl>
              <a:tblPr/>
              <a:tblGrid>
                <a:gridCol w="1002323"/>
                <a:gridCol w="1024304"/>
                <a:gridCol w="1024304"/>
                <a:gridCol w="3771501"/>
                <a:gridCol w="1407168"/>
              </a:tblGrid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문서버전</a:t>
                      </a: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작성자</a:t>
                      </a: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담당자</a:t>
                      </a: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주요 내용</a:t>
                      </a: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비고</a:t>
                      </a:r>
                      <a:endParaRPr kumimoji="1" lang="en-US" altLang="ko-KR" sz="9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V.1.0</a:t>
                      </a: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기획팀</a:t>
                      </a: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맑은 고딕" pitchFamily="50" charset="-127"/>
                          <a:ea typeface="맑은 고딕" pitchFamily="50" charset="-127"/>
                        </a:rPr>
                        <a:t>최초 작성</a:t>
                      </a: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28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맑은 고딕" pitchFamily="50" charset="-127"/>
                        <a:ea typeface="맑은 고딕" pitchFamily="50" charset="-127"/>
                      </a:endParaRPr>
                    </a:p>
                  </a:txBody>
                  <a:tcPr marL="84406" marR="84406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814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170614"/>
              </p:ext>
            </p:extLst>
          </p:nvPr>
        </p:nvGraphicFramePr>
        <p:xfrm>
          <a:off x="3803626" y="0"/>
          <a:ext cx="5272311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735330"/>
                <a:gridCol w="862330"/>
                <a:gridCol w="1095693"/>
                <a:gridCol w="1009802"/>
                <a:gridCol w="449428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mypage_notice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마이페이지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공지사항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3150922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It goes back when touched. – [mypage]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Touch to unfold and fold.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8640"/>
            <a:ext cx="3519237" cy="625642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타원 31"/>
          <p:cNvSpPr/>
          <p:nvPr/>
        </p:nvSpPr>
        <p:spPr>
          <a:xfrm>
            <a:off x="179512" y="61812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71" name="타원 70"/>
          <p:cNvSpPr/>
          <p:nvPr/>
        </p:nvSpPr>
        <p:spPr>
          <a:xfrm>
            <a:off x="182286" y="10887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51469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816889"/>
              </p:ext>
            </p:extLst>
          </p:nvPr>
        </p:nvGraphicFramePr>
        <p:xfrm>
          <a:off x="3803626" y="0"/>
          <a:ext cx="5376886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1135380"/>
                <a:gridCol w="1009802"/>
                <a:gridCol w="327110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mypage_setting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마이페이지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설정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257186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It goes back when touched. – [mypage]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Check box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Default is all checked. 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If ticking specific boxes and saving such setting, the relevant filtering setting applies automatically on a List screen. 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Ticking either Sill Smaller Than 5cm or Sill that Needs an Assistant on the form is to be considered as having a sill smaller than 10cm.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Save button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Touching the button saves the setting and goes to My Page.  – [mypage]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927" y="44624"/>
            <a:ext cx="3199306" cy="66652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6" name="왼쪽 중괄호 35"/>
          <p:cNvSpPr/>
          <p:nvPr/>
        </p:nvSpPr>
        <p:spPr>
          <a:xfrm flipH="1">
            <a:off x="3347864" y="1514627"/>
            <a:ext cx="161963" cy="378658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타원 33"/>
          <p:cNvSpPr/>
          <p:nvPr/>
        </p:nvSpPr>
        <p:spPr>
          <a:xfrm>
            <a:off x="3452982" y="3315418"/>
            <a:ext cx="182914" cy="18559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32" name="타원 31"/>
          <p:cNvSpPr/>
          <p:nvPr/>
        </p:nvSpPr>
        <p:spPr>
          <a:xfrm>
            <a:off x="335927" y="33265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37" name="타원 36"/>
          <p:cNvSpPr/>
          <p:nvPr/>
        </p:nvSpPr>
        <p:spPr>
          <a:xfrm>
            <a:off x="245927" y="35910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/>
              <a:t>3</a:t>
            </a:r>
            <a:endParaRPr lang="ko-KR" altLang="en-US" sz="800" dirty="0"/>
          </a:p>
        </p:txBody>
      </p:sp>
      <p:sp>
        <p:nvSpPr>
          <p:cNvPr id="41" name="타원 40"/>
          <p:cNvSpPr/>
          <p:nvPr/>
        </p:nvSpPr>
        <p:spPr>
          <a:xfrm>
            <a:off x="468178" y="573325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847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0825682"/>
              </p:ext>
            </p:extLst>
          </p:nvPr>
        </p:nvGraphicFramePr>
        <p:xfrm>
          <a:off x="3803626" y="0"/>
          <a:ext cx="5265961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735330"/>
                <a:gridCol w="862330"/>
                <a:gridCol w="1044893"/>
                <a:gridCol w="1009802"/>
                <a:gridCol w="493878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mypage_scrap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마이페이지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내 스크랩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0757290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It goes back when touched.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en-US" altLang="ko-KR" sz="1200" baseline="0" dirty="0" smtClean="0"/>
                        <a:t>– [</a:t>
                      </a:r>
                      <a:r>
                        <a:rPr lang="en-US" altLang="ko-KR" sz="1200" baseline="0" dirty="0" err="1" smtClean="0"/>
                        <a:t>mypage</a:t>
                      </a:r>
                      <a:r>
                        <a:rPr lang="en-US" altLang="ko-KR" sz="1200" baseline="0" dirty="0" smtClean="0"/>
                        <a:t>] 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- A representative thumbnail image and the name of each company, a category icon, a star-grade, and an accessibility information icon are displayed.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Touching each item shows the detailed information of the relevant company.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en-US" altLang="ko-KR" sz="1200" baseline="0" dirty="0" smtClean="0"/>
                        <a:t>– 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area_store_detail1</a:t>
                      </a:r>
                      <a:r>
                        <a:rPr lang="en-US" altLang="ko-KR" sz="1200" baseline="0" dirty="0" smtClean="0"/>
                        <a:t>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Road View button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0"/>
            <a:ext cx="2462400" cy="684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2" name="타원 31"/>
          <p:cNvSpPr/>
          <p:nvPr/>
        </p:nvSpPr>
        <p:spPr>
          <a:xfrm>
            <a:off x="682593" y="2606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73" name="타원 72"/>
          <p:cNvSpPr/>
          <p:nvPr/>
        </p:nvSpPr>
        <p:spPr>
          <a:xfrm>
            <a:off x="504033" y="69269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67" name="타원 66"/>
          <p:cNvSpPr/>
          <p:nvPr/>
        </p:nvSpPr>
        <p:spPr>
          <a:xfrm>
            <a:off x="2411760" y="119675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17" name="타원 16"/>
          <p:cNvSpPr/>
          <p:nvPr/>
        </p:nvSpPr>
        <p:spPr>
          <a:xfrm>
            <a:off x="2411760" y="28889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18" name="타원 17"/>
          <p:cNvSpPr/>
          <p:nvPr/>
        </p:nvSpPr>
        <p:spPr>
          <a:xfrm>
            <a:off x="2411760" y="461715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30717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8182176"/>
              </p:ext>
            </p:extLst>
          </p:nvPr>
        </p:nvGraphicFramePr>
        <p:xfrm>
          <a:off x="3803626" y="0"/>
          <a:ext cx="5340375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907814"/>
                <a:gridCol w="1009802"/>
                <a:gridCol w="51816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search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검색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768838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 window for entering the name and an address of a company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A search box is closed if touched without entering a word to search.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Touching after entering a search word starts searching with such keyword.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[search_result]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8640"/>
            <a:ext cx="3519237" cy="625642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타원 32"/>
          <p:cNvSpPr/>
          <p:nvPr/>
        </p:nvSpPr>
        <p:spPr>
          <a:xfrm>
            <a:off x="545461" y="48198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278" y="544623"/>
            <a:ext cx="425241" cy="4105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" name="타원 33"/>
          <p:cNvSpPr/>
          <p:nvPr/>
        </p:nvSpPr>
        <p:spPr>
          <a:xfrm>
            <a:off x="3059832" y="47667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948" y="567743"/>
            <a:ext cx="391026" cy="381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8538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295033"/>
              </p:ext>
            </p:extLst>
          </p:nvPr>
        </p:nvGraphicFramePr>
        <p:xfrm>
          <a:off x="3803626" y="0"/>
          <a:ext cx="5376886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967105"/>
                <a:gridCol w="1009802"/>
                <a:gridCol w="49538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search_result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검색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검색결과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6768689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It goes back when touched.</a:t>
                      </a:r>
                      <a:endParaRPr lang="en-US" altLang="ko-KR" sz="1200" b="0" u="none" baseline="0" dirty="0" smtClean="0">
                        <a:latin typeface="+mn-lt"/>
                        <a:ea typeface="+mn-ea"/>
                      </a:endParaRP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 window for entering the name and an address of a company 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Map View button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Touching this button displays the companies that have currently been searched on a map. – [search_result_map]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Touching after deleting the existing search word sends an alert window.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“Enter a search word.”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Touching after entering a search word starts searching with such keyword. – [search_result]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Category selection menu. Only the contents of the relevant category are displayed below when touched.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- 10 results are exposed and another 10 are exposed when the scroll bar reaches the bottom.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The nearest companies to the current location are exposed first.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A representative thumbnail image and the name of each company, a category icon, a star-grade, and an accessibility information icon are displayed.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Touching each item shows the detailed information of the relevant company. – 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area_store_detail1</a:t>
                      </a:r>
                      <a:r>
                        <a:rPr lang="en-US" altLang="ko-KR" sz="1200" baseline="0" dirty="0" smtClean="0"/>
                        <a:t>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Road View button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8" y="130399"/>
            <a:ext cx="3712906" cy="6600726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타원 32"/>
          <p:cNvSpPr/>
          <p:nvPr/>
        </p:nvSpPr>
        <p:spPr>
          <a:xfrm>
            <a:off x="48928" y="47667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18" name="타원 17"/>
          <p:cNvSpPr/>
          <p:nvPr/>
        </p:nvSpPr>
        <p:spPr>
          <a:xfrm>
            <a:off x="693696" y="47667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106" name="타원 105"/>
          <p:cNvSpPr/>
          <p:nvPr/>
        </p:nvSpPr>
        <p:spPr>
          <a:xfrm>
            <a:off x="48928" y="117902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/>
              <a:t>5</a:t>
            </a:r>
            <a:endParaRPr lang="ko-KR" altLang="en-US" sz="800" dirty="0"/>
          </a:p>
        </p:txBody>
      </p:sp>
      <p:sp>
        <p:nvSpPr>
          <p:cNvPr id="109" name="타원 108"/>
          <p:cNvSpPr/>
          <p:nvPr/>
        </p:nvSpPr>
        <p:spPr>
          <a:xfrm>
            <a:off x="2565904" y="48443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34" name="타원 33"/>
          <p:cNvSpPr/>
          <p:nvPr/>
        </p:nvSpPr>
        <p:spPr>
          <a:xfrm>
            <a:off x="3213976" y="47667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164" name="타원 163"/>
          <p:cNvSpPr/>
          <p:nvPr/>
        </p:nvSpPr>
        <p:spPr>
          <a:xfrm>
            <a:off x="-41072" y="175649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  <p:sp>
        <p:nvSpPr>
          <p:cNvPr id="172" name="타원 171"/>
          <p:cNvSpPr/>
          <p:nvPr/>
        </p:nvSpPr>
        <p:spPr>
          <a:xfrm>
            <a:off x="2750992" y="262685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7</a:t>
            </a:r>
            <a:endParaRPr lang="ko-KR" altLang="en-US" sz="800" dirty="0"/>
          </a:p>
        </p:txBody>
      </p:sp>
      <p:sp>
        <p:nvSpPr>
          <p:cNvPr id="173" name="타원 172"/>
          <p:cNvSpPr/>
          <p:nvPr/>
        </p:nvSpPr>
        <p:spPr>
          <a:xfrm>
            <a:off x="2750992" y="516506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7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30490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04066"/>
              </p:ext>
            </p:extLst>
          </p:nvPr>
        </p:nvGraphicFramePr>
        <p:xfrm>
          <a:off x="3803626" y="0"/>
          <a:ext cx="5340374" cy="47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4303"/>
                <a:gridCol w="681605"/>
                <a:gridCol w="820229"/>
                <a:gridCol w="1206919"/>
                <a:gridCol w="943186"/>
                <a:gridCol w="674132"/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search_result_map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검색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검색결과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지도</a:t>
                      </a: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489608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It goes back when touched.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search_result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- The number of companies searched before touching Map View are displayed in brackets.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Touching Map View adjusts the map to have all searched companies displayed as a pin on one screen.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Touching each pin shows the name of the relevant company on it.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</a:t>
                      </a:r>
                      <a:r>
                        <a:rPr lang="en-US" altLang="ko-KR" sz="1200" baseline="0" dirty="0" smtClean="0"/>
                        <a:t>Default displays the contents exposed at the top when touching Map View.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/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Touching the name of each company shows the detailed information of the relevant company. - </a:t>
                      </a:r>
                      <a:r>
                        <a:rPr lang="en-US" altLang="ko-KR" sz="1200" baseline="0" dirty="0" smtClean="0"/>
                        <a:t>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area_store_detail1</a:t>
                      </a:r>
                      <a:r>
                        <a:rPr lang="en-US" altLang="ko-KR" sz="1200" baseline="0" dirty="0" smtClean="0"/>
                        <a:t>]</a:t>
                      </a:r>
                      <a:endParaRPr lang="en-US" altLang="ko-KR" sz="1200" b="0" u="none" baseline="0" dirty="0" smtClean="0">
                        <a:latin typeface="+mn-lt"/>
                        <a:ea typeface="+mn-ea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</a:t>
                      </a:r>
                      <a:r>
                        <a:rPr lang="en-US" altLang="ko-KR" sz="1200" baseline="0" dirty="0" smtClean="0"/>
                        <a:t>Touching each pin displays a representative thumbnail image, the name, a category icon, a star-grade, and an accessibility information icon of each company at the bottom.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Default displays the contents exposed at the top when touching Map View.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Touching each item shows the detailed information of the relevant company. – 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area_store_detail1</a:t>
                      </a:r>
                      <a:r>
                        <a:rPr lang="en-US" altLang="ko-KR" sz="1200" baseline="0" dirty="0" smtClean="0"/>
                        <a:t>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Road View button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19" y="64622"/>
            <a:ext cx="3734346" cy="66388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2" name="타원 91"/>
          <p:cNvSpPr/>
          <p:nvPr/>
        </p:nvSpPr>
        <p:spPr>
          <a:xfrm>
            <a:off x="1316585" y="179086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93" name="타원 92"/>
          <p:cNvSpPr/>
          <p:nvPr/>
        </p:nvSpPr>
        <p:spPr>
          <a:xfrm>
            <a:off x="81956" y="43813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5</a:t>
            </a:r>
            <a:endParaRPr lang="ko-KR" altLang="en-US" sz="800" dirty="0"/>
          </a:p>
        </p:txBody>
      </p:sp>
      <p:sp>
        <p:nvSpPr>
          <p:cNvPr id="89" name="타원 88"/>
          <p:cNvSpPr/>
          <p:nvPr/>
        </p:nvSpPr>
        <p:spPr>
          <a:xfrm>
            <a:off x="1437427" y="37021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90" name="타원 89"/>
          <p:cNvSpPr/>
          <p:nvPr/>
        </p:nvSpPr>
        <p:spPr>
          <a:xfrm>
            <a:off x="105299" y="38672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91" name="타원 90"/>
          <p:cNvSpPr/>
          <p:nvPr/>
        </p:nvSpPr>
        <p:spPr>
          <a:xfrm>
            <a:off x="191489" y="103506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30" name="타원 29"/>
          <p:cNvSpPr/>
          <p:nvPr/>
        </p:nvSpPr>
        <p:spPr>
          <a:xfrm>
            <a:off x="2805579" y="536392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08130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9393425"/>
              </p:ext>
            </p:extLst>
          </p:nvPr>
        </p:nvGraphicFramePr>
        <p:xfrm>
          <a:off x="3803626" y="0"/>
          <a:ext cx="5340375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907814"/>
                <a:gridCol w="1009802"/>
                <a:gridCol w="51816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area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9776447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171450" indent="-171450" algn="l" latinLnBrk="1">
                        <a:lnSpc>
                          <a:spcPct val="130000"/>
                        </a:lnSpc>
                        <a:buFont typeface="Arial" charset="0"/>
                        <a:buChar char="•"/>
                      </a:pPr>
                      <a:r>
                        <a:rPr lang="en-US" altLang="ko-KR" sz="1200" b="1" baseline="0" dirty="0" smtClean="0">
                          <a:solidFill>
                            <a:schemeClr val="tx1"/>
                          </a:solidFill>
                        </a:rPr>
                        <a:t>Automatic start with a list screen when starting the application</a:t>
                      </a:r>
                      <a:endParaRPr lang="en-US" altLang="ko-KR" sz="1200" baseline="0" dirty="0" smtClean="0">
                        <a:solidFill>
                          <a:schemeClr val="tx1"/>
                        </a:solidFill>
                      </a:endParaRP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The search box opens at the Header when touched.(refer to [search])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The rest of the parts below the Header remain when touched.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Major areas in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Joonggu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are divided and expressed as an icon.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Touching each icon allows user to see a list of companies in the relevant area.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[area_store]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Pictures with regional characteristics and icons with the name of each region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when touched.- [area]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when touched.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[map]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when touched.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[intro]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screen changes when touched.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[mypage]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0"/>
            <a:ext cx="2462399" cy="684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타원 41"/>
          <p:cNvSpPr/>
          <p:nvPr/>
        </p:nvSpPr>
        <p:spPr>
          <a:xfrm>
            <a:off x="696604" y="609337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43" name="타원 42"/>
          <p:cNvSpPr/>
          <p:nvPr/>
        </p:nvSpPr>
        <p:spPr>
          <a:xfrm>
            <a:off x="1283404" y="609329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27" name="타원 26"/>
          <p:cNvSpPr/>
          <p:nvPr/>
        </p:nvSpPr>
        <p:spPr>
          <a:xfrm>
            <a:off x="1956764" y="609329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5</a:t>
            </a:r>
            <a:endParaRPr lang="ko-KR" altLang="en-US" sz="800" dirty="0"/>
          </a:p>
        </p:txBody>
      </p:sp>
      <p:sp>
        <p:nvSpPr>
          <p:cNvPr id="28" name="타원 27"/>
          <p:cNvSpPr/>
          <p:nvPr/>
        </p:nvSpPr>
        <p:spPr>
          <a:xfrm>
            <a:off x="2676844" y="609337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  <p:sp>
        <p:nvSpPr>
          <p:cNvPr id="30" name="타원 29"/>
          <p:cNvSpPr/>
          <p:nvPr/>
        </p:nvSpPr>
        <p:spPr>
          <a:xfrm>
            <a:off x="2673856" y="33265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31" name="타원 30"/>
          <p:cNvSpPr/>
          <p:nvPr/>
        </p:nvSpPr>
        <p:spPr>
          <a:xfrm>
            <a:off x="695136" y="157478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4235274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227132"/>
              </p:ext>
            </p:extLst>
          </p:nvPr>
        </p:nvGraphicFramePr>
        <p:xfrm>
          <a:off x="3803626" y="0"/>
          <a:ext cx="5340375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9728"/>
                <a:gridCol w="856544"/>
                <a:gridCol w="928322"/>
                <a:gridCol w="907814"/>
                <a:gridCol w="1009802"/>
                <a:gridCol w="518165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area_store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업체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143195"/>
              </p:ext>
            </p:extLst>
          </p:nvPr>
        </p:nvGraphicFramePr>
        <p:xfrm>
          <a:off x="3803626" y="489601"/>
          <a:ext cx="5340374" cy="641083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It goes back when touched. – [area]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- The name of a region selected on a region selection screen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The number of companies filtered and exposed at the relevant category are displayed in brackets.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Map View button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The companies currently being exposed are displayed on a map when touched. – [area_store_map]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Category selection menu. Only the contents of the relevant category are displayed below when touched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.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전체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= all,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먹거리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= food,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관광지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= sight,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숙박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 = accommodation,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쇼핑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= shopping,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생활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= living</a:t>
                      </a:r>
                      <a:endParaRPr lang="en-US" altLang="ko-KR" sz="1200" b="0" u="none" baseline="0" dirty="0" smtClean="0">
                        <a:latin typeface="+mn-lt"/>
                        <a:ea typeface="+mn-ea"/>
                      </a:endParaRP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- The contents including accessibility information checked in the setting are displayed. </a:t>
                      </a:r>
                      <a:r>
                        <a:rPr lang="en-US" altLang="ko-KR" sz="1200" baseline="0" dirty="0" smtClean="0"/>
                        <a:t>(And </a:t>
                      </a:r>
                      <a:r>
                        <a:rPr lang="en-US" altLang="ko-KR" sz="1200" baseline="0" dirty="0" smtClean="0"/>
                        <a:t>concept)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A representative thumbnail image, the name, a category icon, a star-grade, and an accessibility information icon of each company are displayed.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Every area is clickable except Road View button. Touching each area shows the detailed information of the relevant company.  – 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area_store_detail1</a:t>
                      </a:r>
                      <a:r>
                        <a:rPr lang="en-US" altLang="ko-KR" sz="1200" baseline="0" dirty="0" smtClean="0"/>
                        <a:t>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Road View button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Touching this button runs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 and shows the relevant pin selected on it. It is for activating Road View immediately after touching Road View button on the current screen.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In case of a device without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Map, it runs Google Play and sends a download screen to install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448" y="18000"/>
            <a:ext cx="2462400" cy="684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4" name="타원 43"/>
          <p:cNvSpPr/>
          <p:nvPr/>
        </p:nvSpPr>
        <p:spPr>
          <a:xfrm>
            <a:off x="746631" y="2606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30" name="타원 29"/>
          <p:cNvSpPr/>
          <p:nvPr/>
        </p:nvSpPr>
        <p:spPr>
          <a:xfrm>
            <a:off x="1079104" y="17347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151" name="타원 150"/>
          <p:cNvSpPr/>
          <p:nvPr/>
        </p:nvSpPr>
        <p:spPr>
          <a:xfrm>
            <a:off x="477276" y="109832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5</a:t>
            </a:r>
            <a:endParaRPr lang="ko-KR" altLang="en-US" sz="800" dirty="0"/>
          </a:p>
        </p:txBody>
      </p:sp>
      <p:sp>
        <p:nvSpPr>
          <p:cNvPr id="152" name="타원 151"/>
          <p:cNvSpPr/>
          <p:nvPr/>
        </p:nvSpPr>
        <p:spPr>
          <a:xfrm>
            <a:off x="647056" y="65671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163" name="타원 162"/>
          <p:cNvSpPr/>
          <p:nvPr/>
        </p:nvSpPr>
        <p:spPr>
          <a:xfrm>
            <a:off x="2375248" y="17347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100" name="타원 99"/>
          <p:cNvSpPr/>
          <p:nvPr/>
        </p:nvSpPr>
        <p:spPr>
          <a:xfrm>
            <a:off x="2555248" y="165486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  <p:sp>
        <p:nvSpPr>
          <p:cNvPr id="101" name="타원 100"/>
          <p:cNvSpPr/>
          <p:nvPr/>
        </p:nvSpPr>
        <p:spPr>
          <a:xfrm>
            <a:off x="2555248" y="33480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  <p:sp>
        <p:nvSpPr>
          <p:cNvPr id="26" name="타원 25"/>
          <p:cNvSpPr/>
          <p:nvPr/>
        </p:nvSpPr>
        <p:spPr>
          <a:xfrm>
            <a:off x="2555248" y="50752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5685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765973"/>
              </p:ext>
            </p:extLst>
          </p:nvPr>
        </p:nvGraphicFramePr>
        <p:xfrm>
          <a:off x="3803626" y="0"/>
          <a:ext cx="5340374" cy="47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4303"/>
                <a:gridCol w="681605"/>
                <a:gridCol w="820229"/>
                <a:gridCol w="1206919"/>
                <a:gridCol w="943186"/>
                <a:gridCol w="674132"/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area_store_map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업체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지도로 보기</a:t>
                      </a: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 marT="43200" marB="432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6004631"/>
              </p:ext>
            </p:extLst>
          </p:nvPr>
        </p:nvGraphicFramePr>
        <p:xfrm>
          <a:off x="3803626" y="489601"/>
          <a:ext cx="5340374" cy="572382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It goes back when touched. – [area_store]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- The name of a region selected on a region selection screen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The number of companies displayed before touching Map View are displayed in brackets.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Touching Map View adjusts the map to have all exposed companies displayed as a pin on one screen.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Default is when the contents exposed at the top when touching Map View are selected.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</a:t>
                      </a:r>
                      <a:r>
                        <a:rPr lang="en-US" altLang="ko-KR" sz="1200" baseline="0" dirty="0" smtClean="0"/>
                        <a:t>Touching each pin displays a representative thumbnail image, the name, a category icon, a star-grade, and an accessibility information icon of each company at the bottom.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Default displays the contents exposed at the top when touching Map View.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Touching each area shows the detailed information of the relevant company.</a:t>
                      </a:r>
                      <a:r>
                        <a:rPr lang="ko-KR" altLang="en-US" sz="1200" baseline="0" dirty="0" smtClean="0"/>
                        <a:t> </a:t>
                      </a:r>
                      <a:r>
                        <a:rPr lang="en-US" altLang="ko-KR" sz="1200" baseline="0" dirty="0" smtClean="0"/>
                        <a:t>– 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area_store_detail1</a:t>
                      </a:r>
                      <a:r>
                        <a:rPr lang="en-US" altLang="ko-KR" sz="1200" baseline="0" dirty="0" smtClean="0"/>
                        <a:t>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Road View button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Touching this button runs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 and shows the relevant pin selected on it. It is for activating Road View immediately after touching Road View button on the current screen.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In case of a device without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Map, it runs Google Play and sends a download screen to install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endParaRPr lang="en-US" altLang="ko-KR" sz="1200" baseline="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23" y="92207"/>
            <a:ext cx="3734346" cy="66388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0" name="타원 89"/>
          <p:cNvSpPr/>
          <p:nvPr/>
        </p:nvSpPr>
        <p:spPr>
          <a:xfrm>
            <a:off x="71480" y="29667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20" name="타원 19"/>
          <p:cNvSpPr/>
          <p:nvPr/>
        </p:nvSpPr>
        <p:spPr>
          <a:xfrm>
            <a:off x="575536" y="37285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92" name="타원 91"/>
          <p:cNvSpPr/>
          <p:nvPr/>
        </p:nvSpPr>
        <p:spPr>
          <a:xfrm>
            <a:off x="1583648" y="20608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91" name="타원 90"/>
          <p:cNvSpPr/>
          <p:nvPr/>
        </p:nvSpPr>
        <p:spPr>
          <a:xfrm>
            <a:off x="71480" y="108573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93" name="타원 92"/>
          <p:cNvSpPr/>
          <p:nvPr/>
        </p:nvSpPr>
        <p:spPr>
          <a:xfrm>
            <a:off x="-488" y="443711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5</a:t>
            </a:r>
            <a:endParaRPr lang="ko-KR" altLang="en-US" sz="800" dirty="0"/>
          </a:p>
        </p:txBody>
      </p:sp>
      <p:sp>
        <p:nvSpPr>
          <p:cNvPr id="32" name="타원 31"/>
          <p:cNvSpPr/>
          <p:nvPr/>
        </p:nvSpPr>
        <p:spPr>
          <a:xfrm>
            <a:off x="2807784" y="544522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20762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154074"/>
              </p:ext>
            </p:extLst>
          </p:nvPr>
        </p:nvGraphicFramePr>
        <p:xfrm>
          <a:off x="3803626" y="0"/>
          <a:ext cx="5304878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9321"/>
                <a:gridCol w="624498"/>
                <a:gridCol w="928393"/>
                <a:gridCol w="1148325"/>
                <a:gridCol w="1009879"/>
                <a:gridCol w="664462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area_store_detail1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업체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기본정보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215798"/>
              </p:ext>
            </p:extLst>
          </p:nvPr>
        </p:nvGraphicFramePr>
        <p:xfrm>
          <a:off x="3803626" y="489601"/>
          <a:ext cx="5340374" cy="631818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It goes back when touched</a:t>
                      </a:r>
                      <a:r>
                        <a:rPr lang="ko-KR" altLang="en-US" sz="105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– (Important) Go back in the same way.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050" baseline="0" dirty="0" smtClean="0"/>
                        <a:t>The name of a company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It changes the current screen to the detailed basic information</a:t>
                      </a:r>
                      <a:r>
                        <a:rPr lang="ko-KR" altLang="en-US" sz="105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of the relevant company when touched. – [area_store_detail1]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It changes the current screen to the detailed convenience information</a:t>
                      </a:r>
                      <a:r>
                        <a:rPr lang="ko-KR" altLang="en-US" sz="105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of the relevant company when touched. – [area_store_detail2]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It changes the current screen to the detailed one-line review of the relevant company when touched. </a:t>
                      </a:r>
                      <a:r>
                        <a:rPr lang="ko-KR" altLang="en-US" sz="105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– [area_store_detail3]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Slide over sideways to see other pictures of the relevant company 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Clip button</a:t>
                      </a:r>
                      <a:b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- It sends an alert window “Log on to My Page” if touched when not logged in.</a:t>
                      </a:r>
                      <a:b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- Clip button changes the color and the relevant information gets clipped if touched when logged in.</a:t>
                      </a:r>
                      <a:b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050" b="0" u="none" baseline="0" dirty="0" smtClean="0">
                          <a:latin typeface="+mn-lt"/>
                          <a:ea typeface="+mn-ea"/>
                        </a:rPr>
                        <a:t>- The color already has changed for the clipped companies and touching the Clip button with changed color inactivates the Clip action and the color goes back to normal.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050" baseline="0" dirty="0" smtClean="0"/>
                        <a:t>It makes a call at the phone number of the relevant company.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050" baseline="0" dirty="0" smtClean="0"/>
                        <a:t>See the location of the relevant company on a map. - [area_store_detail1_map]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050" baseline="0" dirty="0" smtClean="0"/>
                        <a:t>Brief introduction, a star-grade, detailed information (address/telephone number/service hours/budget/parking/holidays), transportation and directions, and a homepage are displayed.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050" baseline="0" dirty="0" smtClean="0"/>
                        <a:t>Road View button</a:t>
                      </a:r>
                      <a:br>
                        <a:rPr lang="en-US" altLang="ko-KR" sz="1050" baseline="0" dirty="0" smtClean="0"/>
                      </a:br>
                      <a:r>
                        <a:rPr lang="en-US" altLang="ko-KR" sz="1050" baseline="0" dirty="0" smtClean="0"/>
                        <a:t>- Touching this button runs </a:t>
                      </a:r>
                      <a:r>
                        <a:rPr lang="en-US" altLang="ko-KR" sz="1050" baseline="0" dirty="0" err="1" smtClean="0"/>
                        <a:t>Naver</a:t>
                      </a:r>
                      <a:r>
                        <a:rPr lang="en-US" altLang="ko-KR" sz="1050" baseline="0" dirty="0" smtClean="0"/>
                        <a:t> Map and shows the relevant pin selected on it. It is for activating Road View immediately after touching Road View button on the current screen.</a:t>
                      </a:r>
                      <a:br>
                        <a:rPr lang="en-US" altLang="ko-KR" sz="1050" baseline="0" dirty="0" smtClean="0"/>
                      </a:br>
                      <a:r>
                        <a:rPr lang="en-US" altLang="ko-KR" sz="1050" baseline="0" dirty="0" smtClean="0"/>
                        <a:t>- In case of a device without </a:t>
                      </a:r>
                      <a:r>
                        <a:rPr lang="en-US" altLang="ko-KR" sz="1050" baseline="0" dirty="0" err="1" smtClean="0"/>
                        <a:t>Naver</a:t>
                      </a:r>
                      <a:r>
                        <a:rPr lang="en-US" altLang="ko-KR" sz="1050" baseline="0" dirty="0" smtClean="0"/>
                        <a:t> Map, it runs Google Play and sends a download screen to install </a:t>
                      </a:r>
                      <a:r>
                        <a:rPr lang="en-US" altLang="ko-KR" sz="1050" baseline="0" dirty="0" err="1" smtClean="0"/>
                        <a:t>Naver</a:t>
                      </a:r>
                      <a:r>
                        <a:rPr lang="en-US" altLang="ko-KR" sz="1050" baseline="0" dirty="0" smtClean="0"/>
                        <a:t> Map.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Arial" pitchFamily="34" charset="0"/>
                        <a:buChar char="•"/>
                      </a:pPr>
                      <a:r>
                        <a:rPr lang="en-US" altLang="ko-KR" sz="1050" baseline="0" dirty="0" smtClean="0">
                          <a:solidFill>
                            <a:srgbClr val="FF0000"/>
                          </a:solidFill>
                        </a:rPr>
                        <a:t>Continued in the next page</a:t>
                      </a:r>
                      <a:endParaRPr lang="ko-KR" altLang="en-US" sz="1050" baseline="0" dirty="0" smtClean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27" y="0"/>
            <a:ext cx="3473061" cy="684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6" name="타원 165"/>
          <p:cNvSpPr/>
          <p:nvPr/>
        </p:nvSpPr>
        <p:spPr>
          <a:xfrm>
            <a:off x="85431" y="2516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167" name="타원 166"/>
          <p:cNvSpPr/>
          <p:nvPr/>
        </p:nvSpPr>
        <p:spPr>
          <a:xfrm>
            <a:off x="522875" y="3416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168" name="타원 167"/>
          <p:cNvSpPr/>
          <p:nvPr/>
        </p:nvSpPr>
        <p:spPr>
          <a:xfrm>
            <a:off x="175431" y="90932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169" name="타원 168"/>
          <p:cNvSpPr/>
          <p:nvPr/>
        </p:nvSpPr>
        <p:spPr>
          <a:xfrm>
            <a:off x="1242955" y="90932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170" name="타원 169"/>
          <p:cNvSpPr/>
          <p:nvPr/>
        </p:nvSpPr>
        <p:spPr>
          <a:xfrm>
            <a:off x="2521107" y="90932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5</a:t>
            </a:r>
            <a:endParaRPr lang="ko-KR" altLang="en-US" sz="800" dirty="0"/>
          </a:p>
        </p:txBody>
      </p:sp>
      <p:sp>
        <p:nvSpPr>
          <p:cNvPr id="171" name="타원 170"/>
          <p:cNvSpPr/>
          <p:nvPr/>
        </p:nvSpPr>
        <p:spPr>
          <a:xfrm>
            <a:off x="175431" y="154491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  <p:sp>
        <p:nvSpPr>
          <p:cNvPr id="172" name="타원 171"/>
          <p:cNvSpPr/>
          <p:nvPr/>
        </p:nvSpPr>
        <p:spPr>
          <a:xfrm>
            <a:off x="97209" y="477410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7</a:t>
            </a:r>
            <a:endParaRPr lang="ko-KR" altLang="en-US" sz="800" dirty="0"/>
          </a:p>
        </p:txBody>
      </p:sp>
      <p:sp>
        <p:nvSpPr>
          <p:cNvPr id="173" name="타원 172"/>
          <p:cNvSpPr/>
          <p:nvPr/>
        </p:nvSpPr>
        <p:spPr>
          <a:xfrm>
            <a:off x="1242955" y="478207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8</a:t>
            </a:r>
            <a:endParaRPr lang="ko-KR" altLang="en-US" sz="800" dirty="0"/>
          </a:p>
        </p:txBody>
      </p:sp>
      <p:sp>
        <p:nvSpPr>
          <p:cNvPr id="174" name="타원 173"/>
          <p:cNvSpPr/>
          <p:nvPr/>
        </p:nvSpPr>
        <p:spPr>
          <a:xfrm>
            <a:off x="2521107" y="482260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9</a:t>
            </a:r>
            <a:endParaRPr lang="ko-KR" altLang="en-US" sz="800" dirty="0"/>
          </a:p>
        </p:txBody>
      </p:sp>
      <p:sp>
        <p:nvSpPr>
          <p:cNvPr id="175" name="타원 174"/>
          <p:cNvSpPr/>
          <p:nvPr/>
        </p:nvSpPr>
        <p:spPr>
          <a:xfrm>
            <a:off x="97209" y="543622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10</a:t>
            </a:r>
            <a:endParaRPr lang="ko-KR" altLang="en-US" sz="800" dirty="0"/>
          </a:p>
        </p:txBody>
      </p:sp>
      <p:sp>
        <p:nvSpPr>
          <p:cNvPr id="49" name="타원 48"/>
          <p:cNvSpPr/>
          <p:nvPr/>
        </p:nvSpPr>
        <p:spPr>
          <a:xfrm>
            <a:off x="2611107" y="3416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11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337462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712207"/>
              </p:ext>
            </p:extLst>
          </p:nvPr>
        </p:nvGraphicFramePr>
        <p:xfrm>
          <a:off x="3803626" y="0"/>
          <a:ext cx="5304878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9321"/>
                <a:gridCol w="624498"/>
                <a:gridCol w="928393"/>
                <a:gridCol w="1148325"/>
                <a:gridCol w="1009879"/>
                <a:gridCol w="664462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area_store_detail1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업체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기본정보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99439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Address(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주소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)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Number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endParaRPr lang="en-US" altLang="ko-KR" sz="1200" b="0" u="none" baseline="0" dirty="0" smtClean="0">
                        <a:latin typeface="+mn-lt"/>
                        <a:ea typeface="+mn-ea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baseline="0" dirty="0" smtClean="0">
                          <a:solidFill>
                            <a:sysClr val="windowText" lastClr="000000"/>
                          </a:solidFill>
                        </a:rPr>
                        <a:t>service hours(</a:t>
                      </a:r>
                      <a:r>
                        <a:rPr lang="ko-KR" altLang="en-US" sz="1200" b="0" baseline="0" dirty="0" smtClean="0">
                          <a:solidFill>
                            <a:sysClr val="windowText" lastClr="000000"/>
                          </a:solidFill>
                        </a:rPr>
                        <a:t>운영시간</a:t>
                      </a:r>
                      <a:r>
                        <a:rPr lang="en-US" altLang="ko-KR" sz="1200" b="0" baseline="0" dirty="0" smtClean="0">
                          <a:solidFill>
                            <a:sysClr val="windowText" lastClr="000000"/>
                          </a:solidFill>
                        </a:rPr>
                        <a:t>)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kern="1200" baseline="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holidays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(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휴일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)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dirty="0" smtClean="0">
                          <a:solidFill>
                            <a:sysClr val="windowText" lastClr="000000"/>
                          </a:solidFill>
                        </a:rPr>
                        <a:t>Date of the latest update(</a:t>
                      </a:r>
                      <a:r>
                        <a:rPr lang="ko-KR" altLang="en-US" sz="1200" b="0" dirty="0" smtClean="0">
                          <a:solidFill>
                            <a:sysClr val="windowText" lastClr="000000"/>
                          </a:solidFill>
                        </a:rPr>
                        <a:t>업데이트일</a:t>
                      </a:r>
                      <a:r>
                        <a:rPr lang="en-US" altLang="ko-KR" sz="1200" b="0" dirty="0" smtClean="0">
                          <a:solidFill>
                            <a:sysClr val="windowText" lastClr="000000"/>
                          </a:solidFill>
                        </a:rPr>
                        <a:t>)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Show Building form, Floor, F</a:t>
                      </a:r>
                      <a:r>
                        <a:rPr lang="en-US" altLang="ko-KR" sz="1200" b="0" baseline="0" dirty="0" smtClean="0">
                          <a:solidFill>
                            <a:sysClr val="windowText" lastClr="000000"/>
                          </a:solidFill>
                        </a:rPr>
                        <a:t>acility type, and other information.</a:t>
                      </a:r>
                      <a:endParaRPr lang="en-US" altLang="ko-KR" sz="1200" b="0" u="none" baseline="0" dirty="0" smtClean="0">
                        <a:latin typeface="+mn-lt"/>
                        <a:ea typeface="+mn-ea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Show tags</a:t>
                      </a:r>
                      <a:endParaRPr lang="en-US" altLang="ko-KR" sz="1200" b="0" u="none" baseline="0" dirty="0" smtClean="0">
                        <a:latin typeface="+mn-lt"/>
                        <a:ea typeface="+mn-ea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 pop-up window comes on when touched. 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</a:t>
                      </a:r>
                      <a:r>
                        <a:rPr lang="en-US" altLang="ko-KR" sz="12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report-pop-up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]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0"/>
            <a:ext cx="3076077" cy="684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6" name="타원 45"/>
          <p:cNvSpPr/>
          <p:nvPr/>
        </p:nvSpPr>
        <p:spPr>
          <a:xfrm>
            <a:off x="1520279" y="627333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8</a:t>
            </a:r>
            <a:endParaRPr lang="ko-KR" altLang="en-US" sz="800" dirty="0"/>
          </a:p>
        </p:txBody>
      </p:sp>
      <p:sp>
        <p:nvSpPr>
          <p:cNvPr id="2" name="오각형 1"/>
          <p:cNvSpPr/>
          <p:nvPr/>
        </p:nvSpPr>
        <p:spPr>
          <a:xfrm>
            <a:off x="450166" y="5517232"/>
            <a:ext cx="1054270" cy="2880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문화시설</a:t>
            </a:r>
            <a:endParaRPr lang="ko-KR" altLang="en-US" sz="1400" dirty="0"/>
          </a:p>
        </p:txBody>
      </p:sp>
      <p:sp>
        <p:nvSpPr>
          <p:cNvPr id="7" name="오각형 6"/>
          <p:cNvSpPr/>
          <p:nvPr/>
        </p:nvSpPr>
        <p:spPr>
          <a:xfrm>
            <a:off x="1618026" y="5517232"/>
            <a:ext cx="1054270" cy="2880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/>
              <a:t>랜드마크</a:t>
            </a:r>
            <a:endParaRPr lang="ko-KR" altLang="en-US" sz="1400" dirty="0"/>
          </a:p>
        </p:txBody>
      </p:sp>
      <p:sp>
        <p:nvSpPr>
          <p:cNvPr id="8" name="오각형 7"/>
          <p:cNvSpPr/>
          <p:nvPr/>
        </p:nvSpPr>
        <p:spPr>
          <a:xfrm>
            <a:off x="1214235" y="5877272"/>
            <a:ext cx="792088" cy="2880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/>
              <a:t>뮤지컬</a:t>
            </a:r>
            <a:endParaRPr lang="ko-KR" altLang="en-US" sz="1400" dirty="0"/>
          </a:p>
        </p:txBody>
      </p:sp>
      <p:sp>
        <p:nvSpPr>
          <p:cNvPr id="10" name="오각형 9"/>
          <p:cNvSpPr/>
          <p:nvPr/>
        </p:nvSpPr>
        <p:spPr>
          <a:xfrm>
            <a:off x="2843808" y="5506888"/>
            <a:ext cx="792088" cy="2880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광화문</a:t>
            </a:r>
            <a:endParaRPr lang="ko-KR" altLang="en-US" sz="1400" dirty="0"/>
          </a:p>
        </p:txBody>
      </p:sp>
      <p:sp>
        <p:nvSpPr>
          <p:cNvPr id="11" name="오각형 10"/>
          <p:cNvSpPr/>
          <p:nvPr/>
        </p:nvSpPr>
        <p:spPr>
          <a:xfrm>
            <a:off x="2841941" y="5875407"/>
            <a:ext cx="792088" cy="2880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유명지</a:t>
            </a:r>
            <a:endParaRPr lang="ko-KR" altLang="en-US" sz="1400" dirty="0"/>
          </a:p>
        </p:txBody>
      </p:sp>
      <p:sp>
        <p:nvSpPr>
          <p:cNvPr id="12" name="오각형 11"/>
          <p:cNvSpPr/>
          <p:nvPr/>
        </p:nvSpPr>
        <p:spPr>
          <a:xfrm>
            <a:off x="439069" y="5877272"/>
            <a:ext cx="654618" cy="2880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세종</a:t>
            </a:r>
            <a:endParaRPr lang="ko-KR" altLang="en-US" sz="1400" dirty="0"/>
          </a:p>
        </p:txBody>
      </p:sp>
      <p:sp>
        <p:nvSpPr>
          <p:cNvPr id="13" name="오각형 12"/>
          <p:cNvSpPr/>
          <p:nvPr/>
        </p:nvSpPr>
        <p:spPr>
          <a:xfrm>
            <a:off x="2045174" y="5875407"/>
            <a:ext cx="654618" cy="28803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문화</a:t>
            </a:r>
            <a:endParaRPr lang="ko-KR" altLang="en-US" sz="1400" dirty="0"/>
          </a:p>
        </p:txBody>
      </p:sp>
      <p:sp>
        <p:nvSpPr>
          <p:cNvPr id="14" name="타원 13"/>
          <p:cNvSpPr/>
          <p:nvPr/>
        </p:nvSpPr>
        <p:spPr>
          <a:xfrm>
            <a:off x="143528" y="547090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7</a:t>
            </a:r>
            <a:endParaRPr lang="ko-KR" altLang="en-US" sz="800" dirty="0"/>
          </a:p>
        </p:txBody>
      </p:sp>
      <p:sp>
        <p:nvSpPr>
          <p:cNvPr id="15" name="타원 14"/>
          <p:cNvSpPr/>
          <p:nvPr/>
        </p:nvSpPr>
        <p:spPr>
          <a:xfrm>
            <a:off x="251520" y="198884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16" name="타원 15"/>
          <p:cNvSpPr/>
          <p:nvPr/>
        </p:nvSpPr>
        <p:spPr>
          <a:xfrm>
            <a:off x="251520" y="238490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17" name="타원 16"/>
          <p:cNvSpPr/>
          <p:nvPr/>
        </p:nvSpPr>
        <p:spPr>
          <a:xfrm>
            <a:off x="233528" y="278092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18" name="타원 17"/>
          <p:cNvSpPr/>
          <p:nvPr/>
        </p:nvSpPr>
        <p:spPr>
          <a:xfrm>
            <a:off x="251520" y="310498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  <p:sp>
        <p:nvSpPr>
          <p:cNvPr id="20" name="타원 19"/>
          <p:cNvSpPr/>
          <p:nvPr/>
        </p:nvSpPr>
        <p:spPr>
          <a:xfrm>
            <a:off x="215536" y="34290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5</a:t>
            </a:r>
            <a:endParaRPr lang="ko-KR" altLang="en-US" sz="800" dirty="0"/>
          </a:p>
        </p:txBody>
      </p:sp>
      <p:sp>
        <p:nvSpPr>
          <p:cNvPr id="21" name="타원 20"/>
          <p:cNvSpPr/>
          <p:nvPr/>
        </p:nvSpPr>
        <p:spPr>
          <a:xfrm>
            <a:off x="215536" y="378904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6</a:t>
            </a:r>
            <a:endParaRPr lang="ko-KR" altLang="en-US" sz="800" dirty="0"/>
          </a:p>
        </p:txBody>
      </p:sp>
      <p:sp>
        <p:nvSpPr>
          <p:cNvPr id="22" name="TextBox 174"/>
          <p:cNvSpPr txBox="1"/>
          <p:nvPr/>
        </p:nvSpPr>
        <p:spPr>
          <a:xfrm>
            <a:off x="395536" y="365605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800" b="1"/>
            </a:lvl1pPr>
          </a:lstStyle>
          <a:p>
            <a:r>
              <a:rPr lang="ko-KR" altLang="en-US" sz="1200" dirty="0" smtClean="0"/>
              <a:t>세부정보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46521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40226"/>
              </p:ext>
            </p:extLst>
          </p:nvPr>
        </p:nvGraphicFramePr>
        <p:xfrm>
          <a:off x="3803626" y="0"/>
          <a:ext cx="5304878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9321"/>
                <a:gridCol w="624498"/>
                <a:gridCol w="928393"/>
                <a:gridCol w="1148325"/>
                <a:gridCol w="1009879"/>
                <a:gridCol w="664462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report-pop-up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업체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기본정보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36000" marR="36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874493"/>
              </p:ext>
            </p:extLst>
          </p:nvPr>
        </p:nvGraphicFramePr>
        <p:xfrm>
          <a:off x="3803626" y="489601"/>
          <a:ext cx="5340374" cy="572382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 window for entering a mobile phone number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 window for entering the details of a report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Report button (activated regardless of login status)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An alert window pops up if a mobile phone number and the details of a report have not been entered.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(“Enter all information”)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An alert window pops up if not agreed to the Policy on the Treatment of Personal Information.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(“Agree to the Policy on the Treatment of Personal Information”)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Once all information is filled in, the details of a report are sent to the Administrator page when touched and a notice window pops up (“Your report has been received successfully”)</a:t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- Touching Confirm button in the notice window closes the pop-up window.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Agree to the Policy on the Treatment of Personal Information button is added.</a:t>
                      </a:r>
                    </a:p>
                    <a:p>
                      <a:pPr marL="0" indent="0" algn="l" latinLnBrk="1">
                        <a:lnSpc>
                          <a:spcPct val="130000"/>
                        </a:lnSpc>
                        <a:buFont typeface="+mj-lt"/>
                        <a:buNone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/>
                      </a:r>
                      <a:b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</a:b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Touching Send button registers the name, an address, and a telephone number of the relevant company and report details and a contact number of the reporter in a modification request table in DB and </a:t>
                      </a:r>
                      <a:r>
                        <a:rPr lang="en-US" altLang="ko-KR" sz="1200" b="1" u="none" baseline="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</a:rPr>
                        <a:t>it is composed as the representative email address of the center. (</a:t>
                      </a:r>
                      <a:r>
                        <a:rPr lang="ko-KR" altLang="en-US" sz="1200" b="1" u="none" baseline="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</a:rPr>
                        <a:t>센터 대표메일로 조성되게 함</a:t>
                      </a:r>
                      <a:r>
                        <a:rPr lang="en-US" altLang="ko-KR" sz="1200" b="1" u="none" baseline="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</a:rPr>
                        <a:t>)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5" y="100582"/>
            <a:ext cx="3734346" cy="66388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0" name="타원 39"/>
          <p:cNvSpPr/>
          <p:nvPr/>
        </p:nvSpPr>
        <p:spPr>
          <a:xfrm>
            <a:off x="584176" y="388421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2</a:t>
            </a:r>
            <a:endParaRPr lang="ko-KR" altLang="en-US" sz="1200" dirty="0"/>
          </a:p>
        </p:txBody>
      </p:sp>
      <p:sp>
        <p:nvSpPr>
          <p:cNvPr id="41" name="타원 40"/>
          <p:cNvSpPr/>
          <p:nvPr/>
        </p:nvSpPr>
        <p:spPr>
          <a:xfrm>
            <a:off x="584176" y="537321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3</a:t>
            </a:r>
            <a:endParaRPr lang="ko-KR" altLang="en-US" sz="1200" dirty="0"/>
          </a:p>
        </p:txBody>
      </p:sp>
      <p:sp>
        <p:nvSpPr>
          <p:cNvPr id="44" name="타원 43"/>
          <p:cNvSpPr/>
          <p:nvPr/>
        </p:nvSpPr>
        <p:spPr>
          <a:xfrm>
            <a:off x="332168" y="263691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1</a:t>
            </a:r>
            <a:endParaRPr lang="ko-KR" altLang="en-US" sz="1200" dirty="0"/>
          </a:p>
        </p:txBody>
      </p:sp>
      <p:sp>
        <p:nvSpPr>
          <p:cNvPr id="9" name="타원 8"/>
          <p:cNvSpPr/>
          <p:nvPr/>
        </p:nvSpPr>
        <p:spPr>
          <a:xfrm>
            <a:off x="503568" y="490518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4</a:t>
            </a:r>
            <a:endParaRPr lang="ko-KR" altLang="en-US" sz="1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628" y="4869160"/>
            <a:ext cx="1809465" cy="2766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978" y="4869160"/>
            <a:ext cx="247650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73011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" name="표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8377887"/>
              </p:ext>
            </p:extLst>
          </p:nvPr>
        </p:nvGraphicFramePr>
        <p:xfrm>
          <a:off x="3803626" y="489601"/>
          <a:ext cx="5340374" cy="538767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5340374"/>
              </a:tblGrid>
              <a:tr h="4020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/>
                        <a:t>Description</a:t>
                      </a:r>
                      <a:endParaRPr lang="ko-KR" altLang="en-US" sz="1200" dirty="0"/>
                    </a:p>
                  </a:txBody>
                  <a:tcPr anchor="ctr"/>
                </a:tc>
              </a:tr>
              <a:tr h="4985655"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It goes back when touched.</a:t>
                      </a:r>
                      <a:r>
                        <a:rPr lang="ko-KR" altLang="en-US" sz="1200" b="0" u="none" baseline="0" dirty="0" smtClean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– [area_store_detail1]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aseline="0" dirty="0" smtClean="0"/>
                        <a:t>The name of a company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r>
                        <a:rPr lang="en-US" altLang="ko-KR" sz="1200" b="0" u="none" baseline="0" dirty="0" smtClean="0">
                          <a:latin typeface="+mn-lt"/>
                          <a:ea typeface="+mn-ea"/>
                        </a:rPr>
                        <a:t>A map only with a pin of the relevant company exposed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arenR"/>
                        <a:tabLst/>
                        <a:defRPr/>
                      </a:pPr>
                      <a:r>
                        <a:rPr lang="en-US" altLang="ko-KR" sz="1200" baseline="0" dirty="0" smtClean="0"/>
                        <a:t>Road View button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Touching this button runs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 and shows the relevant pin selected on it. It is for activating Road View immediately after touching Road View button on the current screen.</a:t>
                      </a:r>
                      <a:br>
                        <a:rPr lang="en-US" altLang="ko-KR" sz="1200" baseline="0" dirty="0" smtClean="0"/>
                      </a:br>
                      <a:r>
                        <a:rPr lang="en-US" altLang="ko-KR" sz="1200" baseline="0" dirty="0" smtClean="0"/>
                        <a:t>- In case of a device without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Map, it runs Google Play and sends a download screen to install </a:t>
                      </a:r>
                      <a:r>
                        <a:rPr lang="en-US" altLang="ko-KR" sz="1200" baseline="0" dirty="0" err="1" smtClean="0"/>
                        <a:t>Naver</a:t>
                      </a:r>
                      <a:r>
                        <a:rPr lang="en-US" altLang="ko-KR" sz="1200" baseline="0" dirty="0" smtClean="0"/>
                        <a:t> Map.</a:t>
                      </a:r>
                    </a:p>
                    <a:p>
                      <a:pPr marL="228600" indent="-228600" algn="l" latinLnBrk="1">
                        <a:lnSpc>
                          <a:spcPct val="130000"/>
                        </a:lnSpc>
                        <a:buFont typeface="+mj-lt"/>
                        <a:buAutoNum type="arabicParenR"/>
                      </a:pPr>
                      <a:endParaRPr lang="en-US" altLang="ko-KR" sz="1200" b="0" u="none" baseline="0" dirty="0" smtClean="0">
                        <a:latin typeface="+mn-lt"/>
                        <a:ea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7" name="표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935198"/>
              </p:ext>
            </p:extLst>
          </p:nvPr>
        </p:nvGraphicFramePr>
        <p:xfrm>
          <a:off x="3803626" y="0"/>
          <a:ext cx="5304878" cy="48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3250"/>
                <a:gridCol w="624498"/>
                <a:gridCol w="715450"/>
                <a:gridCol w="1420300"/>
                <a:gridCol w="1009879"/>
                <a:gridCol w="641501"/>
              </a:tblGrid>
              <a:tr h="1663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프로젝트명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중구길벗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페이지명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area_store_detail1_map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지역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업체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기본정보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지도</a:t>
                      </a: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6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생성자</a:t>
                      </a: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수정자</a:t>
                      </a: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기획팀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최초작성일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smtClean="0">
                          <a:solidFill>
                            <a:sysClr val="windowText" lastClr="000000"/>
                          </a:solidFill>
                          <a:latin typeface="+mn-lt"/>
                          <a:ea typeface="+mn-ea"/>
                          <a:cs typeface="+mn-cs"/>
                        </a:rPr>
                        <a:t>2015.08.29</a:t>
                      </a:r>
                      <a:endParaRPr lang="ko-KR" altLang="en-US" sz="1000" b="0" kern="120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b="0" dirty="0" smtClean="0">
                          <a:solidFill>
                            <a:sysClr val="windowText" lastClr="000000"/>
                          </a:solidFill>
                          <a:latin typeface="+mj-lt"/>
                        </a:rPr>
                        <a:t>최종수정일</a:t>
                      </a:r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b="0" dirty="0">
                        <a:solidFill>
                          <a:sysClr val="windowText" lastClr="000000"/>
                        </a:solidFill>
                        <a:latin typeface="+mj-lt"/>
                      </a:endParaRPr>
                    </a:p>
                  </a:txBody>
                  <a:tcPr marL="18000" marR="18000" marT="468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0" y="152314"/>
            <a:ext cx="3676145" cy="653537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0" name="타원 89"/>
          <p:cNvSpPr/>
          <p:nvPr/>
        </p:nvSpPr>
        <p:spPr>
          <a:xfrm>
            <a:off x="79063" y="47667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1</a:t>
            </a:r>
            <a:endParaRPr lang="ko-KR" altLang="en-US" sz="800" dirty="0"/>
          </a:p>
        </p:txBody>
      </p:sp>
      <p:sp>
        <p:nvSpPr>
          <p:cNvPr id="29" name="타원 28"/>
          <p:cNvSpPr/>
          <p:nvPr/>
        </p:nvSpPr>
        <p:spPr>
          <a:xfrm>
            <a:off x="891174" y="47667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2</a:t>
            </a:r>
            <a:endParaRPr lang="ko-KR" altLang="en-US" sz="800" dirty="0"/>
          </a:p>
        </p:txBody>
      </p:sp>
      <p:sp>
        <p:nvSpPr>
          <p:cNvPr id="91" name="타원 90"/>
          <p:cNvSpPr/>
          <p:nvPr/>
        </p:nvSpPr>
        <p:spPr>
          <a:xfrm>
            <a:off x="323528" y="123277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3</a:t>
            </a:r>
            <a:endParaRPr lang="ko-KR" altLang="en-US" sz="800" dirty="0"/>
          </a:p>
        </p:txBody>
      </p:sp>
      <p:sp>
        <p:nvSpPr>
          <p:cNvPr id="15" name="타원 14"/>
          <p:cNvSpPr/>
          <p:nvPr/>
        </p:nvSpPr>
        <p:spPr>
          <a:xfrm>
            <a:off x="2771800" y="47937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800" dirty="0" smtClean="0"/>
              <a:t>4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259859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RESIZEANCHORS" val="None,None,Absolute,None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14126</TotalTime>
  <Words>1388</Words>
  <Application>Microsoft Office PowerPoint</Application>
  <PresentationFormat>화면 슬라이드 쇼(4:3)</PresentationFormat>
  <Paragraphs>538</Paragraphs>
  <Slides>25</Slides>
  <Notes>23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6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XP SP3 FINAL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snoopy</dc:creator>
  <cp:lastModifiedBy>Registered User</cp:lastModifiedBy>
  <cp:revision>881</cp:revision>
  <dcterms:created xsi:type="dcterms:W3CDTF">2014-07-17T01:13:30Z</dcterms:created>
  <dcterms:modified xsi:type="dcterms:W3CDTF">2015-10-18T16:56:25Z</dcterms:modified>
</cp:coreProperties>
</file>

<file path=docProps/thumbnail.jpeg>
</file>